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13"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21.12.2020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21.12.2020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21.12.2020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21.12.2020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FIKIH İLMİ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İslam Fıkıh Ekollerinin Sınıflandırılması</a:t>
            </a:r>
            <a:endParaRPr lang="tr-TR" dirty="0">
              <a:solidFill>
                <a:srgbClr val="C00000"/>
              </a:solidFill>
            </a:endParaRPr>
          </a:p>
        </p:txBody>
      </p:sp>
      <p:sp>
        <p:nvSpPr>
          <p:cNvPr id="3" name="İçerik Yer Tutucusu 2"/>
          <p:cNvSpPr>
            <a:spLocks noGrp="1"/>
          </p:cNvSpPr>
          <p:nvPr>
            <p:ph idx="1"/>
          </p:nvPr>
        </p:nvSpPr>
        <p:spPr/>
        <p:txBody>
          <a:bodyPr>
            <a:normAutofit fontScale="92500" lnSpcReduction="10000"/>
          </a:bodyPr>
          <a:lstStyle/>
          <a:p>
            <a:pPr>
              <a:lnSpc>
                <a:spcPct val="120000"/>
              </a:lnSpc>
            </a:pPr>
            <a:r>
              <a:rPr lang="tr-TR" dirty="0"/>
              <a:t>İslam fıkıh ekollerinin sınıflandırılmasında ölçüt olarak, bu ekollerin irtibatlı olduğu ana grup ve ekollerin günümüzde mensuplarının bulunup bulunmaması dikkate </a:t>
            </a:r>
            <a:r>
              <a:rPr lang="tr-TR" dirty="0" smtClean="0"/>
              <a:t>alınmaktadır.</a:t>
            </a:r>
          </a:p>
          <a:p>
            <a:pPr>
              <a:lnSpc>
                <a:spcPct val="120000"/>
              </a:lnSpc>
            </a:pPr>
            <a:r>
              <a:rPr lang="tr-TR" dirty="0" err="1" smtClean="0"/>
              <a:t>Ehl</a:t>
            </a:r>
            <a:r>
              <a:rPr lang="tr-TR" dirty="0" smtClean="0"/>
              <a:t>-i </a:t>
            </a:r>
            <a:r>
              <a:rPr lang="tr-TR" dirty="0"/>
              <a:t>Sünnet adı verilen ana çoğunluk içerisinde yer alan fıkıh ekollerinin bir kısmı günümüzde de yaşamaktadır. Yaşayan Sünni fıkıh ekolleri “dört mezhep” adıyla da anılan </a:t>
            </a:r>
            <a:r>
              <a:rPr lang="tr-TR" b="1" dirty="0">
                <a:solidFill>
                  <a:srgbClr val="00B050"/>
                </a:solidFill>
              </a:rPr>
              <a:t>Hanefi, </a:t>
            </a:r>
            <a:r>
              <a:rPr lang="tr-TR" b="1" dirty="0" err="1">
                <a:solidFill>
                  <a:srgbClr val="00B050"/>
                </a:solidFill>
              </a:rPr>
              <a:t>Şâfiî</a:t>
            </a:r>
            <a:r>
              <a:rPr lang="tr-TR" b="1" dirty="0">
                <a:solidFill>
                  <a:srgbClr val="00B050"/>
                </a:solidFill>
              </a:rPr>
              <a:t>, Maliki ve Hanbeli ekolleridir. </a:t>
            </a:r>
            <a:r>
              <a:rPr lang="tr-TR" dirty="0"/>
              <a:t>Bunların yanında günümüze kadar varlığını sürdüremeyen Sünni fıkıh ekolleri bulunmaktadır. </a:t>
            </a:r>
            <a:r>
              <a:rPr lang="tr-TR" dirty="0" err="1"/>
              <a:t>Evzâî</a:t>
            </a:r>
            <a:r>
              <a:rPr lang="tr-TR" dirty="0"/>
              <a:t>, </a:t>
            </a:r>
            <a:r>
              <a:rPr lang="tr-TR" dirty="0" err="1"/>
              <a:t>Sevrî</a:t>
            </a:r>
            <a:r>
              <a:rPr lang="tr-TR" dirty="0"/>
              <a:t>, </a:t>
            </a:r>
            <a:r>
              <a:rPr lang="tr-TR" dirty="0" err="1"/>
              <a:t>Leys</a:t>
            </a:r>
            <a:r>
              <a:rPr lang="tr-TR" dirty="0"/>
              <a:t>, </a:t>
            </a:r>
            <a:r>
              <a:rPr lang="tr-TR" dirty="0" err="1"/>
              <a:t>Taberî</a:t>
            </a:r>
            <a:r>
              <a:rPr lang="tr-TR" dirty="0"/>
              <a:t> ve Zahirî ekolleri bunlardandır. </a:t>
            </a:r>
          </a:p>
        </p:txBody>
      </p:sp>
    </p:spTree>
    <p:extLst>
      <p:ext uri="{BB962C8B-B14F-4D97-AF65-F5344CB8AC3E}">
        <p14:creationId xmlns:p14="http://schemas.microsoft.com/office/powerpoint/2010/main" val="296576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İslam Fıkıh Ekollerinin Sınıflandırılması</a:t>
            </a:r>
          </a:p>
        </p:txBody>
      </p:sp>
      <p:sp>
        <p:nvSpPr>
          <p:cNvPr id="3" name="İçerik Yer Tutucusu 2"/>
          <p:cNvSpPr>
            <a:spLocks noGrp="1"/>
          </p:cNvSpPr>
          <p:nvPr>
            <p:ph idx="1"/>
          </p:nvPr>
        </p:nvSpPr>
        <p:spPr/>
        <p:txBody>
          <a:bodyPr>
            <a:normAutofit/>
          </a:bodyPr>
          <a:lstStyle/>
          <a:p>
            <a:pPr>
              <a:lnSpc>
                <a:spcPct val="150000"/>
              </a:lnSpc>
            </a:pPr>
            <a:r>
              <a:rPr lang="tr-TR" dirty="0"/>
              <a:t>Sünni fıkıh ekollerinin dışında, Harici ve Şii çevrelerde teşekkül eden ekollerin bir kısmı günümüze kadar gelmiştir. Bu grubun örnekleri arasında Şii çevrede teşekkül </a:t>
            </a:r>
            <a:r>
              <a:rPr lang="tr-TR" dirty="0" smtClean="0"/>
              <a:t>eden </a:t>
            </a:r>
            <a:r>
              <a:rPr lang="tr-TR" dirty="0" err="1" smtClean="0"/>
              <a:t>Zeydî</a:t>
            </a:r>
            <a:r>
              <a:rPr lang="tr-TR" dirty="0"/>
              <a:t>, </a:t>
            </a:r>
            <a:r>
              <a:rPr lang="tr-TR" dirty="0" err="1"/>
              <a:t>Ca’ferî</a:t>
            </a:r>
            <a:r>
              <a:rPr lang="tr-TR" dirty="0"/>
              <a:t> ve </a:t>
            </a:r>
            <a:r>
              <a:rPr lang="tr-TR" dirty="0" err="1"/>
              <a:t>İsmâilî</a:t>
            </a:r>
            <a:r>
              <a:rPr lang="tr-TR" dirty="0"/>
              <a:t> ekollerini ve Harici çevrede teşekkül eden </a:t>
            </a:r>
            <a:r>
              <a:rPr lang="tr-TR" dirty="0" err="1"/>
              <a:t>İbâzî</a:t>
            </a:r>
            <a:r>
              <a:rPr lang="tr-TR" dirty="0"/>
              <a:t> </a:t>
            </a:r>
            <a:r>
              <a:rPr lang="tr-TR" dirty="0" smtClean="0"/>
              <a:t>ekolü sayılabilir.</a:t>
            </a:r>
            <a:endParaRPr lang="tr-TR" dirty="0"/>
          </a:p>
        </p:txBody>
      </p:sp>
    </p:spTree>
    <p:extLst>
      <p:ext uri="{BB962C8B-B14F-4D97-AF65-F5344CB8AC3E}">
        <p14:creationId xmlns:p14="http://schemas.microsoft.com/office/powerpoint/2010/main" val="169250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Hanefi Ekolü</a:t>
            </a:r>
            <a:endParaRPr lang="tr-TR" dirty="0">
              <a:solidFill>
                <a:srgbClr val="C00000"/>
              </a:solidFill>
            </a:endParaRPr>
          </a:p>
        </p:txBody>
      </p:sp>
      <p:sp>
        <p:nvSpPr>
          <p:cNvPr id="3" name="İçerik Yer Tutucusu 2"/>
          <p:cNvSpPr>
            <a:spLocks noGrp="1"/>
          </p:cNvSpPr>
          <p:nvPr>
            <p:ph idx="1"/>
          </p:nvPr>
        </p:nvSpPr>
        <p:spPr/>
        <p:txBody>
          <a:bodyPr>
            <a:normAutofit fontScale="85000" lnSpcReduction="20000"/>
          </a:bodyPr>
          <a:lstStyle/>
          <a:p>
            <a:pPr>
              <a:lnSpc>
                <a:spcPct val="140000"/>
              </a:lnSpc>
            </a:pPr>
            <a:r>
              <a:rPr lang="tr-TR" dirty="0"/>
              <a:t>Hanefi ekolü </a:t>
            </a:r>
            <a:r>
              <a:rPr lang="tr-TR" dirty="0" err="1"/>
              <a:t>Kufe’nin</a:t>
            </a:r>
            <a:r>
              <a:rPr lang="tr-TR" dirty="0"/>
              <a:t> önde gelen fıkıhçısı, </a:t>
            </a:r>
            <a:r>
              <a:rPr lang="tr-TR" dirty="0" err="1"/>
              <a:t>re’y</a:t>
            </a:r>
            <a:r>
              <a:rPr lang="tr-TR" dirty="0"/>
              <a:t> ekolüyle adı özdeşleşmiş bir </a:t>
            </a:r>
            <a:r>
              <a:rPr lang="tr-TR" dirty="0" err="1"/>
              <a:t>müctehid</a:t>
            </a:r>
            <a:r>
              <a:rPr lang="tr-TR" dirty="0"/>
              <a:t> olan Ebu Hanife Numan b. Sabit etrafında </a:t>
            </a:r>
            <a:r>
              <a:rPr lang="tr-TR" dirty="0" smtClean="0"/>
              <a:t>şekillenmiştir.</a:t>
            </a:r>
          </a:p>
          <a:p>
            <a:pPr>
              <a:lnSpc>
                <a:spcPct val="140000"/>
              </a:lnSpc>
            </a:pPr>
            <a:r>
              <a:rPr lang="tr-TR" dirty="0" smtClean="0"/>
              <a:t>Ebu </a:t>
            </a:r>
            <a:r>
              <a:rPr lang="tr-TR" dirty="0"/>
              <a:t>Hanife, kendi ifadelerine göre </a:t>
            </a:r>
            <a:r>
              <a:rPr lang="tr-TR" dirty="0" err="1"/>
              <a:t>Kitâb</a:t>
            </a:r>
            <a:r>
              <a:rPr lang="tr-TR" dirty="0"/>
              <a:t>, Sünnet, Sahabe kavli ve </a:t>
            </a:r>
            <a:r>
              <a:rPr lang="tr-TR" dirty="0" err="1" smtClean="0"/>
              <a:t>ictihadı</a:t>
            </a:r>
            <a:r>
              <a:rPr lang="tr-TR" dirty="0" smtClean="0"/>
              <a:t> </a:t>
            </a:r>
            <a:r>
              <a:rPr lang="tr-TR" dirty="0"/>
              <a:t>kaynak olarak </a:t>
            </a:r>
            <a:r>
              <a:rPr lang="tr-TR" dirty="0" smtClean="0"/>
              <a:t>kullanmıştır.</a:t>
            </a:r>
          </a:p>
          <a:p>
            <a:pPr>
              <a:lnSpc>
                <a:spcPct val="140000"/>
              </a:lnSpc>
            </a:pPr>
            <a:r>
              <a:rPr lang="tr-TR" dirty="0" err="1" smtClean="0"/>
              <a:t>İctihad</a:t>
            </a:r>
            <a:r>
              <a:rPr lang="tr-TR" dirty="0"/>
              <a:t>, kıyas ve </a:t>
            </a:r>
            <a:r>
              <a:rPr lang="tr-TR" dirty="0" err="1"/>
              <a:t>istihsanı</a:t>
            </a:r>
            <a:r>
              <a:rPr lang="tr-TR" dirty="0"/>
              <a:t> kapsamaktadır. Bunların yanında açıkça zikretmese de </a:t>
            </a:r>
            <a:r>
              <a:rPr lang="tr-TR" dirty="0" err="1"/>
              <a:t>icmâ</a:t>
            </a:r>
            <a:r>
              <a:rPr lang="tr-TR" dirty="0"/>
              <a:t> ve örfün de Ebu Hanife tarafından </a:t>
            </a:r>
            <a:r>
              <a:rPr lang="tr-TR" dirty="0" err="1"/>
              <a:t>ictihadlarında</a:t>
            </a:r>
            <a:r>
              <a:rPr lang="tr-TR" dirty="0"/>
              <a:t> göz önünde bulundurulduğu anlaşılmaktadır. Dolayısıyla Ebu Hanife’nin fıkhi meselelerde kullandığı kaynakları </a:t>
            </a:r>
            <a:r>
              <a:rPr lang="tr-TR" b="1" dirty="0">
                <a:solidFill>
                  <a:srgbClr val="00B050"/>
                </a:solidFill>
              </a:rPr>
              <a:t>Kitap, Sünnet, </a:t>
            </a:r>
            <a:r>
              <a:rPr lang="tr-TR" b="1" dirty="0" err="1">
                <a:solidFill>
                  <a:srgbClr val="00B050"/>
                </a:solidFill>
              </a:rPr>
              <a:t>icmâ</a:t>
            </a:r>
            <a:r>
              <a:rPr lang="tr-TR" b="1" dirty="0">
                <a:solidFill>
                  <a:srgbClr val="00B050"/>
                </a:solidFill>
              </a:rPr>
              <a:t>, sahabe kavli, kıyas, </a:t>
            </a:r>
            <a:r>
              <a:rPr lang="tr-TR" b="1" dirty="0" err="1">
                <a:solidFill>
                  <a:srgbClr val="00B050"/>
                </a:solidFill>
              </a:rPr>
              <a:t>istihsan</a:t>
            </a:r>
            <a:r>
              <a:rPr lang="tr-TR" b="1" dirty="0">
                <a:solidFill>
                  <a:srgbClr val="00B050"/>
                </a:solidFill>
              </a:rPr>
              <a:t> </a:t>
            </a:r>
            <a:r>
              <a:rPr lang="tr-TR" dirty="0"/>
              <a:t>ve</a:t>
            </a:r>
            <a:r>
              <a:rPr lang="tr-TR" b="1" dirty="0"/>
              <a:t> </a:t>
            </a:r>
            <a:r>
              <a:rPr lang="tr-TR" b="1" dirty="0">
                <a:solidFill>
                  <a:srgbClr val="00B050"/>
                </a:solidFill>
              </a:rPr>
              <a:t>örf </a:t>
            </a:r>
            <a:r>
              <a:rPr lang="tr-TR" dirty="0"/>
              <a:t>olarak sıralayabiliriz. </a:t>
            </a:r>
          </a:p>
        </p:txBody>
      </p:sp>
    </p:spTree>
    <p:extLst>
      <p:ext uri="{BB962C8B-B14F-4D97-AF65-F5344CB8AC3E}">
        <p14:creationId xmlns:p14="http://schemas.microsoft.com/office/powerpoint/2010/main" val="406414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Hanefi Ekolü</a:t>
            </a:r>
          </a:p>
        </p:txBody>
      </p:sp>
      <p:sp>
        <p:nvSpPr>
          <p:cNvPr id="3" name="İçerik Yer Tutucusu 2"/>
          <p:cNvSpPr>
            <a:spLocks noGrp="1"/>
          </p:cNvSpPr>
          <p:nvPr>
            <p:ph idx="1"/>
          </p:nvPr>
        </p:nvSpPr>
        <p:spPr/>
        <p:txBody>
          <a:bodyPr/>
          <a:lstStyle/>
          <a:p>
            <a:pPr>
              <a:lnSpc>
                <a:spcPct val="130000"/>
              </a:lnSpc>
            </a:pPr>
            <a:r>
              <a:rPr lang="tr-TR" dirty="0"/>
              <a:t>Ebu Hanife’nin görüşlerinin tedvininde ve mezhepleşmesinde öğrencilerinin önemli katkıları olmuştur. Bu bağlamda önde gelen dört öğrencisi Ebu Yusuf </a:t>
            </a:r>
            <a:r>
              <a:rPr lang="tr-TR" dirty="0" err="1"/>
              <a:t>Yakub</a:t>
            </a:r>
            <a:r>
              <a:rPr lang="tr-TR" dirty="0"/>
              <a:t> b. İbrahim, Muhammed b. </a:t>
            </a:r>
            <a:r>
              <a:rPr lang="tr-TR" dirty="0" err="1"/>
              <a:t>Hasen</a:t>
            </a:r>
            <a:r>
              <a:rPr lang="tr-TR" dirty="0"/>
              <a:t> eş-</a:t>
            </a:r>
            <a:r>
              <a:rPr lang="tr-TR" dirty="0" err="1"/>
              <a:t>Şeybânî</a:t>
            </a:r>
            <a:r>
              <a:rPr lang="tr-TR" dirty="0"/>
              <a:t>, </a:t>
            </a:r>
            <a:r>
              <a:rPr lang="tr-TR" dirty="0" err="1"/>
              <a:t>Züfer</a:t>
            </a:r>
            <a:r>
              <a:rPr lang="tr-TR" dirty="0"/>
              <a:t> b. </a:t>
            </a:r>
            <a:r>
              <a:rPr lang="tr-TR" dirty="0" err="1"/>
              <a:t>Hüzeyl</a:t>
            </a:r>
            <a:r>
              <a:rPr lang="tr-TR" dirty="0"/>
              <a:t> ve </a:t>
            </a:r>
            <a:r>
              <a:rPr lang="tr-TR" dirty="0" err="1"/>
              <a:t>Hasen</a:t>
            </a:r>
            <a:r>
              <a:rPr lang="tr-TR" dirty="0"/>
              <a:t> b. </a:t>
            </a:r>
            <a:r>
              <a:rPr lang="tr-TR" dirty="0" err="1"/>
              <a:t>Ziyad</a:t>
            </a:r>
            <a:r>
              <a:rPr lang="tr-TR" dirty="0"/>
              <a:t> hatırlanmalıdır.</a:t>
            </a:r>
          </a:p>
        </p:txBody>
      </p:sp>
    </p:spTree>
    <p:extLst>
      <p:ext uri="{BB962C8B-B14F-4D97-AF65-F5344CB8AC3E}">
        <p14:creationId xmlns:p14="http://schemas.microsoft.com/office/powerpoint/2010/main" val="368170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normAutofit fontScale="92500"/>
          </a:bodyPr>
          <a:lstStyle/>
          <a:p>
            <a:pPr>
              <a:lnSpc>
                <a:spcPct val="150000"/>
              </a:lnSpc>
            </a:pPr>
            <a:r>
              <a:rPr lang="tr-TR" b="1" dirty="0">
                <a:solidFill>
                  <a:srgbClr val="00B050"/>
                </a:solidFill>
              </a:rPr>
              <a:t>Hanefi Ekolünün Yayıldığı </a:t>
            </a:r>
            <a:r>
              <a:rPr lang="tr-TR" b="1" dirty="0" smtClean="0">
                <a:solidFill>
                  <a:srgbClr val="00B050"/>
                </a:solidFill>
              </a:rPr>
              <a:t>Coğrafya</a:t>
            </a:r>
          </a:p>
          <a:p>
            <a:pPr>
              <a:lnSpc>
                <a:spcPct val="150000"/>
              </a:lnSpc>
            </a:pPr>
            <a:r>
              <a:rPr lang="tr-TR" dirty="0" smtClean="0"/>
              <a:t>Abbasiler </a:t>
            </a:r>
            <a:r>
              <a:rPr lang="tr-TR" dirty="0"/>
              <a:t>ve Osmanlılar zamanında resmi mezhep olarak kabul edilmesi Hanefi ekolünün etkinliğini bu devletlerin hâkimiyet sahasına yaymıştır. Ancak halk arasında yaygınlık kazanması her bölgede aynı yoğunlukta olmamıştır. Umumiyetle Türk Coğrafyasında ve Türkler aracılığıyla Müslümanlaşmış olan bölgelerde Hanefi ekolü oldukça yaygındır</a:t>
            </a:r>
            <a:r>
              <a:rPr lang="tr-TR" dirty="0" smtClean="0"/>
              <a:t>.</a:t>
            </a:r>
            <a:endParaRPr lang="tr-TR" dirty="0"/>
          </a:p>
        </p:txBody>
      </p:sp>
    </p:spTree>
    <p:extLst>
      <p:ext uri="{BB962C8B-B14F-4D97-AF65-F5344CB8AC3E}">
        <p14:creationId xmlns:p14="http://schemas.microsoft.com/office/powerpoint/2010/main" val="54140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Bilgi Notu!...</a:t>
            </a:r>
          </a:p>
        </p:txBody>
      </p:sp>
      <p:sp>
        <p:nvSpPr>
          <p:cNvPr id="3" name="İçerik Yer Tutucusu 2"/>
          <p:cNvSpPr>
            <a:spLocks noGrp="1"/>
          </p:cNvSpPr>
          <p:nvPr>
            <p:ph idx="1"/>
          </p:nvPr>
        </p:nvSpPr>
        <p:spPr/>
        <p:txBody>
          <a:bodyPr>
            <a:normAutofit/>
          </a:bodyPr>
          <a:lstStyle/>
          <a:p>
            <a:pPr>
              <a:lnSpc>
                <a:spcPct val="150000"/>
              </a:lnSpc>
            </a:pPr>
            <a:r>
              <a:rPr lang="tr-TR" dirty="0" smtClean="0"/>
              <a:t>Türkiye</a:t>
            </a:r>
            <a:r>
              <a:rPr lang="tr-TR" dirty="0"/>
              <a:t>, Balkanlar, Kafkasya, Azerbaycan, Kırım, Kazan, Orta Asya, Afganistan, Pakistan, Hindistan ve Çin’de yaşayan Müslümanların çoğu Hanefi mezhebine </a:t>
            </a:r>
            <a:r>
              <a:rPr lang="tr-TR" dirty="0" smtClean="0"/>
              <a:t>mensuptur.</a:t>
            </a:r>
          </a:p>
          <a:p>
            <a:pPr>
              <a:lnSpc>
                <a:spcPct val="150000"/>
              </a:lnSpc>
            </a:pPr>
            <a:r>
              <a:rPr lang="tr-TR" dirty="0" smtClean="0"/>
              <a:t>Irak </a:t>
            </a:r>
            <a:r>
              <a:rPr lang="tr-TR" dirty="0"/>
              <a:t>ve Suriye’de önemli sayıda Hanefi </a:t>
            </a:r>
            <a:r>
              <a:rPr lang="tr-TR" dirty="0" smtClean="0"/>
              <a:t>yaşarken, </a:t>
            </a:r>
            <a:r>
              <a:rPr lang="tr-TR" dirty="0"/>
              <a:t>Mısır ve Kuzey </a:t>
            </a:r>
            <a:r>
              <a:rPr lang="tr-TR" dirty="0" smtClean="0"/>
              <a:t>Afrikalı haklar arasında </a:t>
            </a:r>
            <a:r>
              <a:rPr lang="tr-TR" dirty="0"/>
              <a:t>pek </a:t>
            </a:r>
            <a:r>
              <a:rPr lang="tr-TR" dirty="0" smtClean="0"/>
              <a:t>fazla yaygınlık </a:t>
            </a:r>
            <a:r>
              <a:rPr lang="tr-TR" dirty="0"/>
              <a:t>kazanamamıştır.</a:t>
            </a:r>
          </a:p>
        </p:txBody>
      </p:sp>
    </p:spTree>
    <p:extLst>
      <p:ext uri="{BB962C8B-B14F-4D97-AF65-F5344CB8AC3E}">
        <p14:creationId xmlns:p14="http://schemas.microsoft.com/office/powerpoint/2010/main" val="4193626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Maliki Ekolü</a:t>
            </a:r>
            <a:endParaRPr lang="tr-TR" b="1" dirty="0">
              <a:solidFill>
                <a:srgbClr val="C00000"/>
              </a:solidFill>
            </a:endParaRPr>
          </a:p>
        </p:txBody>
      </p:sp>
      <p:sp>
        <p:nvSpPr>
          <p:cNvPr id="3" name="İçerik Yer Tutucusu 2"/>
          <p:cNvSpPr>
            <a:spLocks noGrp="1"/>
          </p:cNvSpPr>
          <p:nvPr>
            <p:ph idx="1"/>
          </p:nvPr>
        </p:nvSpPr>
        <p:spPr/>
        <p:txBody>
          <a:bodyPr>
            <a:normAutofit fontScale="92500"/>
          </a:bodyPr>
          <a:lstStyle/>
          <a:p>
            <a:pPr>
              <a:lnSpc>
                <a:spcPct val="140000"/>
              </a:lnSpc>
            </a:pPr>
            <a:r>
              <a:rPr lang="tr-TR" dirty="0"/>
              <a:t>Malikilik, İmam Malik adıyla tanınan Malik b. Enes el-</a:t>
            </a:r>
            <a:r>
              <a:rPr lang="tr-TR" dirty="0" err="1"/>
              <a:t>Esbahî</a:t>
            </a:r>
            <a:r>
              <a:rPr lang="tr-TR" dirty="0"/>
              <a:t> etrafında şekillenmiştir. İmam </a:t>
            </a:r>
            <a:r>
              <a:rPr lang="tr-TR" dirty="0" smtClean="0"/>
              <a:t>Malik, </a:t>
            </a:r>
            <a:r>
              <a:rPr lang="tr-TR" dirty="0" err="1"/>
              <a:t>ictihadlarında</a:t>
            </a:r>
            <a:r>
              <a:rPr lang="tr-TR" dirty="0"/>
              <a:t> önce </a:t>
            </a:r>
            <a:r>
              <a:rPr lang="tr-TR" dirty="0" err="1"/>
              <a:t>Kitab</a:t>
            </a:r>
            <a:r>
              <a:rPr lang="tr-TR" dirty="0"/>
              <a:t> ve </a:t>
            </a:r>
            <a:r>
              <a:rPr lang="tr-TR" dirty="0" err="1"/>
              <a:t>Sünnet’e</a:t>
            </a:r>
            <a:r>
              <a:rPr lang="tr-TR" dirty="0"/>
              <a:t> dayanırdı. Ancak </a:t>
            </a:r>
            <a:r>
              <a:rPr lang="tr-TR" dirty="0" err="1"/>
              <a:t>ahad</a:t>
            </a:r>
            <a:r>
              <a:rPr lang="tr-TR" dirty="0"/>
              <a:t> haber ile Medine ameli arasında bir çatışma olduğunda Medine ameline </a:t>
            </a:r>
            <a:r>
              <a:rPr lang="tr-TR" dirty="0" smtClean="0"/>
              <a:t>öncelik </a:t>
            </a:r>
            <a:r>
              <a:rPr lang="tr-TR" dirty="0"/>
              <a:t>verirdi. Çünkü kuşaktan kuşağa aktarılan Medine amelinin Hz. Peygamber ve sahabe dönemindeki uygulamayı yansıttığına inanırdı. Bu nedenle Hz. Peygamber’in sünnetini aksettirmesi açısından Medine amelini </a:t>
            </a:r>
            <a:r>
              <a:rPr lang="tr-TR" dirty="0" err="1"/>
              <a:t>ahad</a:t>
            </a:r>
            <a:r>
              <a:rPr lang="tr-TR" dirty="0"/>
              <a:t> haberlerden daha güçlü </a:t>
            </a:r>
            <a:r>
              <a:rPr lang="tr-TR" dirty="0" smtClean="0"/>
              <a:t>görürdü.</a:t>
            </a:r>
          </a:p>
        </p:txBody>
      </p:sp>
    </p:spTree>
    <p:extLst>
      <p:ext uri="{BB962C8B-B14F-4D97-AF65-F5344CB8AC3E}">
        <p14:creationId xmlns:p14="http://schemas.microsoft.com/office/powerpoint/2010/main" val="193055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Maliki Ekolü</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pPr>
            <a:r>
              <a:rPr lang="tr-TR" dirty="0"/>
              <a:t>Medine amelini ve sahabe kavlini delil olarak kullanan Malik, </a:t>
            </a:r>
            <a:r>
              <a:rPr lang="tr-TR" dirty="0" err="1"/>
              <a:t>nass</a:t>
            </a:r>
            <a:r>
              <a:rPr lang="tr-TR" dirty="0"/>
              <a:t> bulunmayan konularda kıyas ve </a:t>
            </a:r>
            <a:r>
              <a:rPr lang="tr-TR" dirty="0" err="1"/>
              <a:t>mürsel</a:t>
            </a:r>
            <a:r>
              <a:rPr lang="tr-TR" dirty="0"/>
              <a:t> maslahatla amel ederdi. Geç dönem Maliki fakihleri, İmam Malik’in içtihadında kullandığı kaynakları </a:t>
            </a:r>
            <a:r>
              <a:rPr lang="tr-TR" dirty="0" err="1"/>
              <a:t>Kitab</a:t>
            </a:r>
            <a:r>
              <a:rPr lang="tr-TR" dirty="0"/>
              <a:t>, Sünnet, </a:t>
            </a:r>
            <a:r>
              <a:rPr lang="tr-TR" dirty="0" err="1"/>
              <a:t>İcmâ</a:t>
            </a:r>
            <a:r>
              <a:rPr lang="tr-TR" dirty="0"/>
              <a:t>, Medinelilerin uygulaması, kıyas, sahabe kavli, </a:t>
            </a:r>
            <a:r>
              <a:rPr lang="tr-TR" dirty="0" err="1"/>
              <a:t>mürsel</a:t>
            </a:r>
            <a:r>
              <a:rPr lang="tr-TR" dirty="0"/>
              <a:t> maslahat, örf ve âdet, </a:t>
            </a:r>
            <a:r>
              <a:rPr lang="tr-TR" dirty="0" err="1"/>
              <a:t>sedd</a:t>
            </a:r>
            <a:r>
              <a:rPr lang="tr-TR" dirty="0"/>
              <a:t>-i </a:t>
            </a:r>
            <a:r>
              <a:rPr lang="tr-TR" dirty="0" err="1"/>
              <a:t>zerâyi</a:t>
            </a:r>
            <a:r>
              <a:rPr lang="tr-TR" dirty="0"/>
              <a:t>, </a:t>
            </a:r>
            <a:r>
              <a:rPr lang="tr-TR" dirty="0" err="1"/>
              <a:t>istihsan</a:t>
            </a:r>
            <a:r>
              <a:rPr lang="tr-TR" dirty="0"/>
              <a:t> ve </a:t>
            </a:r>
            <a:r>
              <a:rPr lang="tr-TR" dirty="0" err="1"/>
              <a:t>ıstıshab</a:t>
            </a:r>
            <a:r>
              <a:rPr lang="tr-TR" dirty="0"/>
              <a:t> şeklinde tespit etmişlerdir. </a:t>
            </a:r>
            <a:endParaRPr lang="tr-TR" dirty="0" smtClean="0"/>
          </a:p>
        </p:txBody>
      </p:sp>
    </p:spTree>
    <p:extLst>
      <p:ext uri="{BB962C8B-B14F-4D97-AF65-F5344CB8AC3E}">
        <p14:creationId xmlns:p14="http://schemas.microsoft.com/office/powerpoint/2010/main" val="138576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Maliki Ekolü</a:t>
            </a:r>
            <a:endParaRPr lang="tr-TR"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a:t>İmam Malik’in görüşlerinin yayılmasında öğrencilerinin payı büyüktür. Özellikle Kuzey Afrika ülkeleri ve Mısır’dan gelen öğrencileri hocalarının görüşlerini bu ülkelerde yaymak için gayret göstermişlerdir. Bu öğrencileri arasında Abdurrahman b. el-Kasım, Abdullah b. </a:t>
            </a:r>
            <a:r>
              <a:rPr lang="tr-TR" dirty="0" err="1"/>
              <a:t>Vehb</a:t>
            </a:r>
            <a:r>
              <a:rPr lang="tr-TR" dirty="0"/>
              <a:t>, </a:t>
            </a:r>
            <a:r>
              <a:rPr lang="tr-TR" dirty="0" err="1"/>
              <a:t>Eşheb</a:t>
            </a:r>
            <a:r>
              <a:rPr lang="tr-TR" dirty="0"/>
              <a:t> b. </a:t>
            </a:r>
            <a:r>
              <a:rPr lang="tr-TR" dirty="0" err="1"/>
              <a:t>Abdilaziz</a:t>
            </a:r>
            <a:r>
              <a:rPr lang="tr-TR" dirty="0"/>
              <a:t>, Abdullah b. </a:t>
            </a:r>
            <a:r>
              <a:rPr lang="tr-TR" dirty="0" err="1"/>
              <a:t>Abdilhakem</a:t>
            </a:r>
            <a:r>
              <a:rPr lang="tr-TR" dirty="0"/>
              <a:t>, </a:t>
            </a:r>
            <a:r>
              <a:rPr lang="tr-TR" dirty="0" err="1"/>
              <a:t>Asbağ</a:t>
            </a:r>
            <a:r>
              <a:rPr lang="tr-TR" dirty="0"/>
              <a:t> b. </a:t>
            </a:r>
            <a:r>
              <a:rPr lang="tr-TR" dirty="0" err="1"/>
              <a:t>Ferec</a:t>
            </a:r>
            <a:r>
              <a:rPr lang="tr-TR" dirty="0"/>
              <a:t> ve Muhammed b. </a:t>
            </a:r>
            <a:r>
              <a:rPr lang="tr-TR" dirty="0" err="1"/>
              <a:t>Abdillah</a:t>
            </a:r>
            <a:r>
              <a:rPr lang="tr-TR" dirty="0"/>
              <a:t> b. </a:t>
            </a:r>
            <a:r>
              <a:rPr lang="tr-TR" dirty="0" err="1"/>
              <a:t>Abdilhakem</a:t>
            </a:r>
            <a:r>
              <a:rPr lang="tr-TR" dirty="0"/>
              <a:t> zikredilebilir.</a:t>
            </a:r>
            <a:endParaRPr lang="tr-TR" b="1" dirty="0">
              <a:solidFill>
                <a:srgbClr val="00B050"/>
              </a:solidFill>
            </a:endParaRPr>
          </a:p>
        </p:txBody>
      </p:sp>
    </p:spTree>
    <p:extLst>
      <p:ext uri="{BB962C8B-B14F-4D97-AF65-F5344CB8AC3E}">
        <p14:creationId xmlns:p14="http://schemas.microsoft.com/office/powerpoint/2010/main" val="3387125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dirty="0">
              <a:solidFill>
                <a:srgbClr val="00B050"/>
              </a:solidFill>
            </a:endParaRPr>
          </a:p>
        </p:txBody>
      </p:sp>
      <p:sp>
        <p:nvSpPr>
          <p:cNvPr id="3" name="İçerik Yer Tutucusu 2"/>
          <p:cNvSpPr>
            <a:spLocks noGrp="1"/>
          </p:cNvSpPr>
          <p:nvPr>
            <p:ph idx="1"/>
          </p:nvPr>
        </p:nvSpPr>
        <p:spPr/>
        <p:txBody>
          <a:bodyPr>
            <a:normAutofit/>
          </a:bodyPr>
          <a:lstStyle/>
          <a:p>
            <a:pPr>
              <a:lnSpc>
                <a:spcPct val="150000"/>
              </a:lnSpc>
            </a:pPr>
            <a:r>
              <a:rPr lang="tr-TR" b="1" dirty="0">
                <a:solidFill>
                  <a:srgbClr val="00B050"/>
                </a:solidFill>
              </a:rPr>
              <a:t>Maliki Ekolünün Yayıldığı </a:t>
            </a:r>
            <a:r>
              <a:rPr lang="tr-TR" b="1" dirty="0" smtClean="0">
                <a:solidFill>
                  <a:srgbClr val="00B050"/>
                </a:solidFill>
              </a:rPr>
              <a:t>Coğrafya</a:t>
            </a:r>
          </a:p>
          <a:p>
            <a:pPr>
              <a:lnSpc>
                <a:spcPct val="150000"/>
              </a:lnSpc>
            </a:pPr>
            <a:r>
              <a:rPr lang="tr-TR" dirty="0" smtClean="0"/>
              <a:t>Maliki </a:t>
            </a:r>
            <a:r>
              <a:rPr lang="tr-TR" dirty="0"/>
              <a:t>mezhebi önce Hicaz bölgesinde yayılmış, daha sonra Kuzey Afrika ülkeleri ve Endülüs’te yaygınlaşmıştır. Günümüzde Kuzey Afrika ülkeleri, Moritanya ve Nijerya’daki Müslüman halkın çoğunluğu Maliki mezhebine mensuptur. Mısır, Sudan, Bahreyn ve Kuveyt’te de Malikilik belli bir oranda bulunmaktadır.</a:t>
            </a:r>
            <a:endParaRPr lang="tr-TR" dirty="0" smtClean="0"/>
          </a:p>
        </p:txBody>
      </p:sp>
    </p:spTree>
    <p:extLst>
      <p:ext uri="{BB962C8B-B14F-4D97-AF65-F5344CB8AC3E}">
        <p14:creationId xmlns:p14="http://schemas.microsoft.com/office/powerpoint/2010/main" val="329454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2:</a:t>
            </a:r>
          </a:p>
          <a:p>
            <a:r>
              <a:rPr lang="tr-TR" sz="4400" b="1" dirty="0" smtClean="0">
                <a:solidFill>
                  <a:srgbClr val="C00000"/>
                </a:solidFill>
                <a:latin typeface="Adobe Caslon Pro" panose="0205050205050A020403" pitchFamily="18" charset="-94"/>
                <a:ea typeface="Adobe Myungjo Std M" panose="02020600000000000000" pitchFamily="18" charset="-128"/>
              </a:rPr>
              <a:t>FIKIH İLMİ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Şafii Ekolü</a:t>
            </a:r>
            <a:endParaRPr lang="tr-TR" b="1" dirty="0">
              <a:solidFill>
                <a:srgbClr val="C00000"/>
              </a:solidFill>
            </a:endParaRPr>
          </a:p>
        </p:txBody>
      </p:sp>
      <p:sp>
        <p:nvSpPr>
          <p:cNvPr id="3" name="İçerik Yer Tutucusu 2"/>
          <p:cNvSpPr>
            <a:spLocks noGrp="1"/>
          </p:cNvSpPr>
          <p:nvPr>
            <p:ph idx="1"/>
          </p:nvPr>
        </p:nvSpPr>
        <p:spPr/>
        <p:txBody>
          <a:bodyPr>
            <a:normAutofit lnSpcReduction="10000"/>
          </a:bodyPr>
          <a:lstStyle/>
          <a:p>
            <a:pPr>
              <a:lnSpc>
                <a:spcPct val="130000"/>
              </a:lnSpc>
            </a:pPr>
            <a:r>
              <a:rPr lang="tr-TR" dirty="0" err="1"/>
              <a:t>Şâfiî</a:t>
            </a:r>
            <a:r>
              <a:rPr lang="tr-TR" dirty="0"/>
              <a:t> ekolünün kurucusu 767 yılında Gazze’de doğan, 819 yılında Mısır’da vefat eden İmam Muhammed b. İdris </a:t>
            </a:r>
            <a:r>
              <a:rPr lang="tr-TR" dirty="0" smtClean="0"/>
              <a:t>eş-</a:t>
            </a:r>
            <a:r>
              <a:rPr lang="tr-TR" dirty="0" err="1" smtClean="0"/>
              <a:t>Şâfiî’dir</a:t>
            </a:r>
            <a:r>
              <a:rPr lang="tr-TR" dirty="0"/>
              <a:t>. </a:t>
            </a:r>
            <a:r>
              <a:rPr lang="tr-TR" dirty="0" err="1"/>
              <a:t>Şâfiî</a:t>
            </a:r>
            <a:r>
              <a:rPr lang="tr-TR" dirty="0"/>
              <a:t>, nakli delil bulunmayan alanlarda </a:t>
            </a:r>
            <a:r>
              <a:rPr lang="tr-TR" dirty="0" err="1"/>
              <a:t>re’y</a:t>
            </a:r>
            <a:r>
              <a:rPr lang="tr-TR" dirty="0"/>
              <a:t> yoluyla yapılan </a:t>
            </a:r>
            <a:r>
              <a:rPr lang="tr-TR" dirty="0" err="1"/>
              <a:t>ictihadı</a:t>
            </a:r>
            <a:r>
              <a:rPr lang="tr-TR" dirty="0"/>
              <a:t> kıyasla sınırlandırmış, bunun dışındaki </a:t>
            </a:r>
            <a:r>
              <a:rPr lang="tr-TR" dirty="0" err="1"/>
              <a:t>re’y</a:t>
            </a:r>
            <a:r>
              <a:rPr lang="tr-TR" dirty="0"/>
              <a:t> metotlarını meşru kabul </a:t>
            </a:r>
            <a:r>
              <a:rPr lang="tr-TR" dirty="0" smtClean="0"/>
              <a:t>etmemiştir.</a:t>
            </a:r>
          </a:p>
          <a:p>
            <a:pPr>
              <a:lnSpc>
                <a:spcPct val="130000"/>
              </a:lnSpc>
            </a:pPr>
            <a:r>
              <a:rPr lang="tr-TR" dirty="0" err="1" smtClean="0"/>
              <a:t>Şâfiî</a:t>
            </a:r>
            <a:r>
              <a:rPr lang="tr-TR" dirty="0"/>
              <a:t>, Hanefilerin kullandığı </a:t>
            </a:r>
            <a:r>
              <a:rPr lang="tr-TR" dirty="0" err="1"/>
              <a:t>istihsanı</a:t>
            </a:r>
            <a:r>
              <a:rPr lang="tr-TR" dirty="0"/>
              <a:t> ise açık bir dille ve sert bir şekilde reddetmiştir. Maliki ekolünce kullanılan bir </a:t>
            </a:r>
            <a:r>
              <a:rPr lang="tr-TR" dirty="0" err="1"/>
              <a:t>re’y</a:t>
            </a:r>
            <a:r>
              <a:rPr lang="tr-TR" dirty="0"/>
              <a:t> çeşidi olan </a:t>
            </a:r>
            <a:r>
              <a:rPr lang="tr-TR" dirty="0" err="1" smtClean="0"/>
              <a:t>mürsel</a:t>
            </a:r>
            <a:r>
              <a:rPr lang="tr-TR" dirty="0" smtClean="0"/>
              <a:t> </a:t>
            </a:r>
            <a:r>
              <a:rPr lang="tr-TR" dirty="0"/>
              <a:t>maslahata da fıkıh kaynakları arasında yer vermemiştir.</a:t>
            </a:r>
          </a:p>
        </p:txBody>
      </p:sp>
    </p:spTree>
    <p:extLst>
      <p:ext uri="{BB962C8B-B14F-4D97-AF65-F5344CB8AC3E}">
        <p14:creationId xmlns:p14="http://schemas.microsoft.com/office/powerpoint/2010/main" val="3283114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Şafii Ekolü</a:t>
            </a:r>
          </a:p>
        </p:txBody>
      </p:sp>
      <p:sp>
        <p:nvSpPr>
          <p:cNvPr id="3" name="İçerik Yer Tutucusu 2"/>
          <p:cNvSpPr>
            <a:spLocks noGrp="1"/>
          </p:cNvSpPr>
          <p:nvPr>
            <p:ph idx="1"/>
          </p:nvPr>
        </p:nvSpPr>
        <p:spPr/>
        <p:txBody>
          <a:bodyPr/>
          <a:lstStyle/>
          <a:p>
            <a:pPr>
              <a:lnSpc>
                <a:spcPct val="150000"/>
              </a:lnSpc>
            </a:pPr>
            <a:r>
              <a:rPr lang="tr-TR" dirty="0"/>
              <a:t>İmam </a:t>
            </a:r>
            <a:r>
              <a:rPr lang="tr-TR" dirty="0" err="1"/>
              <a:t>Şâfiî’in</a:t>
            </a:r>
            <a:r>
              <a:rPr lang="tr-TR" dirty="0"/>
              <a:t> görüşlerinin yayılmasında Irak’taki ve Mısır’daki öğrencilerinin katkısı olmuştur. Irak’taki </a:t>
            </a:r>
            <a:r>
              <a:rPr lang="tr-TR" dirty="0" err="1"/>
              <a:t>mezheb</a:t>
            </a:r>
            <a:r>
              <a:rPr lang="tr-TR" dirty="0"/>
              <a:t>-i kadimini nakleden öğrencileri arasında </a:t>
            </a:r>
            <a:r>
              <a:rPr lang="tr-TR" dirty="0" err="1"/>
              <a:t>Zaferani</a:t>
            </a:r>
            <a:r>
              <a:rPr lang="tr-TR" dirty="0"/>
              <a:t> ve </a:t>
            </a:r>
            <a:r>
              <a:rPr lang="tr-TR" dirty="0" err="1"/>
              <a:t>Kerâbisi</a:t>
            </a:r>
            <a:r>
              <a:rPr lang="tr-TR" dirty="0"/>
              <a:t> vardır. Mısır’daki öğrencileri içerisinde </a:t>
            </a:r>
            <a:r>
              <a:rPr lang="tr-TR" dirty="0" err="1"/>
              <a:t>Harmele</a:t>
            </a:r>
            <a:r>
              <a:rPr lang="tr-TR" dirty="0"/>
              <a:t> b. Yahya, </a:t>
            </a:r>
            <a:r>
              <a:rPr lang="tr-TR" dirty="0" err="1"/>
              <a:t>Buvaytî</a:t>
            </a:r>
            <a:r>
              <a:rPr lang="tr-TR" dirty="0"/>
              <a:t>, İsmail el-Müzeni ve </a:t>
            </a:r>
            <a:r>
              <a:rPr lang="tr-TR" i="1" dirty="0"/>
              <a:t>el-</a:t>
            </a:r>
            <a:r>
              <a:rPr lang="tr-TR" i="1" dirty="0" err="1"/>
              <a:t>Ümm</a:t>
            </a:r>
            <a:r>
              <a:rPr lang="tr-TR" dirty="0" err="1"/>
              <a:t>’ü</a:t>
            </a:r>
            <a:r>
              <a:rPr lang="tr-TR" dirty="0"/>
              <a:t> rivayet eden </a:t>
            </a:r>
            <a:r>
              <a:rPr lang="tr-TR" dirty="0" err="1"/>
              <a:t>Rebî</a:t>
            </a:r>
            <a:r>
              <a:rPr lang="tr-TR" dirty="0"/>
              <a:t> b. Süleyman el-</a:t>
            </a:r>
            <a:r>
              <a:rPr lang="tr-TR" dirty="0" err="1"/>
              <a:t>Murâdî</a:t>
            </a:r>
            <a:r>
              <a:rPr lang="tr-TR" dirty="0"/>
              <a:t> önde gelenlerdir.</a:t>
            </a:r>
          </a:p>
        </p:txBody>
      </p:sp>
    </p:spTree>
    <p:extLst>
      <p:ext uri="{BB962C8B-B14F-4D97-AF65-F5344CB8AC3E}">
        <p14:creationId xmlns:p14="http://schemas.microsoft.com/office/powerpoint/2010/main" val="167105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Bilgi Notu…</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b="1" dirty="0">
                <a:solidFill>
                  <a:srgbClr val="00B050"/>
                </a:solidFill>
              </a:rPr>
              <a:t>Şafii Ekolünün Yayıldığı </a:t>
            </a:r>
            <a:r>
              <a:rPr lang="tr-TR" b="1" dirty="0" smtClean="0">
                <a:solidFill>
                  <a:srgbClr val="00B050"/>
                </a:solidFill>
              </a:rPr>
              <a:t>Coğrafya</a:t>
            </a:r>
          </a:p>
          <a:p>
            <a:pPr>
              <a:lnSpc>
                <a:spcPct val="130000"/>
              </a:lnSpc>
            </a:pPr>
            <a:r>
              <a:rPr lang="tr-TR" dirty="0" err="1" smtClean="0"/>
              <a:t>Şâfiî</a:t>
            </a:r>
            <a:r>
              <a:rPr lang="tr-TR" dirty="0" smtClean="0"/>
              <a:t> </a:t>
            </a:r>
            <a:r>
              <a:rPr lang="tr-TR" dirty="0"/>
              <a:t>mezhebi günümüzde Mısır, Suriye, Ürdün, Lübnan, İran, Hindistan, Filipinler, Seylan (Sri Lanka), Malezya ve Endonezya gibi ülkelerde yayılmıştır.</a:t>
            </a:r>
          </a:p>
        </p:txBody>
      </p:sp>
    </p:spTree>
    <p:extLst>
      <p:ext uri="{BB962C8B-B14F-4D97-AF65-F5344CB8AC3E}">
        <p14:creationId xmlns:p14="http://schemas.microsoft.com/office/powerpoint/2010/main" val="771164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Hanbeli Ekolü</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a:t>Bu ekolün temsilcisi 780 yılında Bağdat’ta doğan ve 855 yılında aynı yerde vefat eden İmam </a:t>
            </a:r>
            <a:r>
              <a:rPr lang="tr-TR" dirty="0" err="1"/>
              <a:t>Ahmed</a:t>
            </a:r>
            <a:r>
              <a:rPr lang="tr-TR" dirty="0"/>
              <a:t> b. </a:t>
            </a:r>
            <a:r>
              <a:rPr lang="tr-TR" dirty="0" err="1"/>
              <a:t>Hanbel</a:t>
            </a:r>
            <a:r>
              <a:rPr lang="tr-TR" dirty="0"/>
              <a:t> eş-</a:t>
            </a:r>
            <a:r>
              <a:rPr lang="tr-TR" dirty="0" err="1"/>
              <a:t>Şeybânîdir</a:t>
            </a:r>
            <a:r>
              <a:rPr lang="tr-TR" dirty="0"/>
              <a:t>. </a:t>
            </a:r>
            <a:r>
              <a:rPr lang="tr-TR" dirty="0" err="1"/>
              <a:t>Ahmed</a:t>
            </a:r>
            <a:r>
              <a:rPr lang="tr-TR" dirty="0"/>
              <a:t> b. </a:t>
            </a:r>
            <a:r>
              <a:rPr lang="tr-TR" dirty="0" err="1"/>
              <a:t>Hanbel’in</a:t>
            </a:r>
            <a:r>
              <a:rPr lang="tr-TR" dirty="0"/>
              <a:t> başvuru kaynakları öncelikle </a:t>
            </a:r>
            <a:r>
              <a:rPr lang="tr-TR" dirty="0" err="1"/>
              <a:t>nasslar</a:t>
            </a:r>
            <a:r>
              <a:rPr lang="tr-TR" dirty="0"/>
              <a:t> yani </a:t>
            </a:r>
            <a:r>
              <a:rPr lang="tr-TR" dirty="0" err="1"/>
              <a:t>Kitab</a:t>
            </a:r>
            <a:r>
              <a:rPr lang="tr-TR" dirty="0"/>
              <a:t> ve </a:t>
            </a:r>
            <a:r>
              <a:rPr lang="tr-TR" dirty="0" err="1"/>
              <a:t>Sünnet’tir</a:t>
            </a:r>
            <a:r>
              <a:rPr lang="tr-TR" dirty="0"/>
              <a:t>. İkinci aşamada sahabenin ittifak ettiği veya muhalifi bilinmeyen fetvalarını delil olarak kabul ederdi. </a:t>
            </a:r>
            <a:endParaRPr lang="tr-TR" b="1" dirty="0">
              <a:solidFill>
                <a:srgbClr val="00B050"/>
              </a:solidFill>
            </a:endParaRPr>
          </a:p>
        </p:txBody>
      </p:sp>
    </p:spTree>
    <p:extLst>
      <p:ext uri="{BB962C8B-B14F-4D97-AF65-F5344CB8AC3E}">
        <p14:creationId xmlns:p14="http://schemas.microsoft.com/office/powerpoint/2010/main" val="68887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Hanbeli Ekolü</a:t>
            </a:r>
            <a:endParaRPr lang="tr-TR" dirty="0"/>
          </a:p>
        </p:txBody>
      </p:sp>
      <p:sp>
        <p:nvSpPr>
          <p:cNvPr id="3" name="İçerik Yer Tutucusu 2"/>
          <p:cNvSpPr>
            <a:spLocks noGrp="1"/>
          </p:cNvSpPr>
          <p:nvPr>
            <p:ph idx="1"/>
          </p:nvPr>
        </p:nvSpPr>
        <p:spPr/>
        <p:txBody>
          <a:bodyPr/>
          <a:lstStyle/>
          <a:p>
            <a:pPr>
              <a:lnSpc>
                <a:spcPct val="150000"/>
              </a:lnSpc>
              <a:spcBef>
                <a:spcPts val="600"/>
              </a:spcBef>
            </a:pPr>
            <a:r>
              <a:rPr lang="tr-TR" dirty="0"/>
              <a:t>Daha sonra sahabenin ihtilaf ettikleri görüşlerden naslara en uygun bulduğunu tercih ederdi. Dördüncü aşamada, daha kuvvetli bir delil bulamadığı durumda, </a:t>
            </a:r>
            <a:r>
              <a:rPr lang="tr-TR" dirty="0" err="1"/>
              <a:t>mürsel</a:t>
            </a:r>
            <a:r>
              <a:rPr lang="tr-TR" dirty="0"/>
              <a:t> ve zayıf hadisleri kıyasa tercih ederdi. Beşinci aşamada ise, artık mecbur kaldığı için kıyası kullanırdı. </a:t>
            </a:r>
            <a:r>
              <a:rPr lang="tr-TR" dirty="0" err="1"/>
              <a:t>Ahmed</a:t>
            </a:r>
            <a:r>
              <a:rPr lang="tr-TR" dirty="0"/>
              <a:t> b. </a:t>
            </a:r>
            <a:r>
              <a:rPr lang="tr-TR" dirty="0" err="1"/>
              <a:t>Hanbel</a:t>
            </a:r>
            <a:r>
              <a:rPr lang="tr-TR" dirty="0"/>
              <a:t>, farazi fıkıhtan hoşlanmaz, meydana gelmemiş olaylarla ilgili hüküm yürütmezdi.</a:t>
            </a:r>
            <a:endParaRPr lang="tr-TR" b="1" dirty="0">
              <a:solidFill>
                <a:srgbClr val="00B050"/>
              </a:solidFill>
            </a:endParaRPr>
          </a:p>
          <a:p>
            <a:endParaRPr lang="tr-TR" dirty="0"/>
          </a:p>
        </p:txBody>
      </p:sp>
    </p:spTree>
    <p:extLst>
      <p:ext uri="{BB962C8B-B14F-4D97-AF65-F5344CB8AC3E}">
        <p14:creationId xmlns:p14="http://schemas.microsoft.com/office/powerpoint/2010/main" val="3828014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Hanbeli Ekolü</a:t>
            </a:r>
          </a:p>
        </p:txBody>
      </p:sp>
      <p:sp>
        <p:nvSpPr>
          <p:cNvPr id="3" name="İçerik Yer Tutucusu 2"/>
          <p:cNvSpPr>
            <a:spLocks noGrp="1"/>
          </p:cNvSpPr>
          <p:nvPr>
            <p:ph idx="1"/>
          </p:nvPr>
        </p:nvSpPr>
        <p:spPr/>
        <p:txBody>
          <a:bodyPr>
            <a:normAutofit fontScale="92500"/>
          </a:bodyPr>
          <a:lstStyle/>
          <a:p>
            <a:pPr>
              <a:lnSpc>
                <a:spcPct val="150000"/>
              </a:lnSpc>
            </a:pPr>
            <a:r>
              <a:rPr lang="tr-TR" dirty="0"/>
              <a:t>Görüldüğü </a:t>
            </a:r>
            <a:r>
              <a:rPr lang="tr-TR" dirty="0" smtClean="0"/>
              <a:t>gibi </a:t>
            </a:r>
            <a:r>
              <a:rPr lang="tr-TR" dirty="0" err="1"/>
              <a:t>Ahmed</a:t>
            </a:r>
            <a:r>
              <a:rPr lang="tr-TR" dirty="0"/>
              <a:t> b. </a:t>
            </a:r>
            <a:r>
              <a:rPr lang="tr-TR" dirty="0" err="1"/>
              <a:t>Hanbel</a:t>
            </a:r>
            <a:r>
              <a:rPr lang="tr-TR" dirty="0"/>
              <a:t> </a:t>
            </a:r>
            <a:r>
              <a:rPr lang="tr-TR" dirty="0" err="1"/>
              <a:t>nass</a:t>
            </a:r>
            <a:r>
              <a:rPr lang="tr-TR" dirty="0"/>
              <a:t> ve eser merkezli, nakle dayalı bir fıkıh anlayışı benimsemiş, kıyası son çare olarak görmüştür. Bununla birlikte sonraki Hanbelîlerin </a:t>
            </a:r>
            <a:r>
              <a:rPr lang="tr-TR" dirty="0" err="1"/>
              <a:t>istihsan</a:t>
            </a:r>
            <a:r>
              <a:rPr lang="tr-TR" dirty="0"/>
              <a:t>, </a:t>
            </a:r>
            <a:r>
              <a:rPr lang="tr-TR" dirty="0" err="1"/>
              <a:t>ıstıslah</a:t>
            </a:r>
            <a:r>
              <a:rPr lang="tr-TR" dirty="0"/>
              <a:t> ve </a:t>
            </a:r>
            <a:r>
              <a:rPr lang="tr-TR" dirty="0" err="1"/>
              <a:t>zerâî</a:t>
            </a:r>
            <a:r>
              <a:rPr lang="tr-TR" dirty="0"/>
              <a:t> gibi metotları da kullandıkları görülmektedir. Mamafih nas merkezli fıkıh anlayışının </a:t>
            </a:r>
            <a:r>
              <a:rPr lang="tr-TR" dirty="0" smtClean="0"/>
              <a:t>sonucu </a:t>
            </a:r>
            <a:r>
              <a:rPr lang="tr-TR" dirty="0"/>
              <a:t>olarak, </a:t>
            </a:r>
            <a:r>
              <a:rPr lang="tr-TR" dirty="0" err="1"/>
              <a:t>nass</a:t>
            </a:r>
            <a:r>
              <a:rPr lang="tr-TR" dirty="0"/>
              <a:t> bulunmayan konularda </a:t>
            </a:r>
            <a:r>
              <a:rPr lang="tr-TR" dirty="0" err="1"/>
              <a:t>ibaha</a:t>
            </a:r>
            <a:r>
              <a:rPr lang="tr-TR" dirty="0"/>
              <a:t> ve serbestlik ilkesi geniş bir geçerlilik alanına sahip olmuştur. Bu durum Hanbelî mezhebine, özellikle muamelat sahasında bir esneklik kazandırmıştır. </a:t>
            </a:r>
          </a:p>
        </p:txBody>
      </p:sp>
    </p:spTree>
    <p:extLst>
      <p:ext uri="{BB962C8B-B14F-4D97-AF65-F5344CB8AC3E}">
        <p14:creationId xmlns:p14="http://schemas.microsoft.com/office/powerpoint/2010/main" val="586087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Hanbeli Ekolü</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pPr>
            <a:r>
              <a:rPr lang="tr-TR" dirty="0" err="1"/>
              <a:t>Ahmed</a:t>
            </a:r>
            <a:r>
              <a:rPr lang="tr-TR" dirty="0"/>
              <a:t> b. </a:t>
            </a:r>
            <a:r>
              <a:rPr lang="tr-TR" dirty="0" err="1"/>
              <a:t>Hanbel’in</a:t>
            </a:r>
            <a:r>
              <a:rPr lang="tr-TR" dirty="0"/>
              <a:t> fıkhi görüşlerini rivayet eden öğrencilerinin başında oğulları Salih ve Abdullah </a:t>
            </a:r>
            <a:r>
              <a:rPr lang="tr-TR" dirty="0" smtClean="0"/>
              <a:t>gelir. </a:t>
            </a:r>
            <a:r>
              <a:rPr lang="tr-TR" dirty="0"/>
              <a:t>Bunların yanında Ebu </a:t>
            </a:r>
            <a:r>
              <a:rPr lang="tr-TR" dirty="0" err="1"/>
              <a:t>Bekr</a:t>
            </a:r>
            <a:r>
              <a:rPr lang="tr-TR" dirty="0"/>
              <a:t> el-Esrem </a:t>
            </a:r>
            <a:r>
              <a:rPr lang="tr-TR" dirty="0" err="1"/>
              <a:t>Ahmed</a:t>
            </a:r>
            <a:r>
              <a:rPr lang="tr-TR" dirty="0"/>
              <a:t> b. Hani, </a:t>
            </a:r>
            <a:r>
              <a:rPr lang="tr-TR" dirty="0" err="1"/>
              <a:t>Ahmed</a:t>
            </a:r>
            <a:r>
              <a:rPr lang="tr-TR" dirty="0"/>
              <a:t> b. Muhammed el-</a:t>
            </a:r>
            <a:r>
              <a:rPr lang="tr-TR" dirty="0" err="1"/>
              <a:t>Mervezi</a:t>
            </a:r>
            <a:r>
              <a:rPr lang="tr-TR" dirty="0"/>
              <a:t> ve Abdülmelik b. </a:t>
            </a:r>
            <a:r>
              <a:rPr lang="tr-TR" dirty="0" err="1"/>
              <a:t>Mihran</a:t>
            </a:r>
            <a:r>
              <a:rPr lang="tr-TR" dirty="0"/>
              <a:t> el-</a:t>
            </a:r>
            <a:r>
              <a:rPr lang="tr-TR" dirty="0" err="1"/>
              <a:t>Meymûnî</a:t>
            </a:r>
            <a:r>
              <a:rPr lang="tr-TR" dirty="0"/>
              <a:t> zikredilebilir.</a:t>
            </a:r>
            <a:endParaRPr lang="tr-TR" b="1" dirty="0" smtClean="0">
              <a:solidFill>
                <a:srgbClr val="00B050"/>
              </a:solidFill>
            </a:endParaRPr>
          </a:p>
        </p:txBody>
      </p:sp>
    </p:spTree>
    <p:extLst>
      <p:ext uri="{BB962C8B-B14F-4D97-AF65-F5344CB8AC3E}">
        <p14:creationId xmlns:p14="http://schemas.microsoft.com/office/powerpoint/2010/main" val="3866264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dirty="0">
              <a:solidFill>
                <a:srgbClr val="00B050"/>
              </a:solidFill>
            </a:endParaRPr>
          </a:p>
        </p:txBody>
      </p:sp>
      <p:sp>
        <p:nvSpPr>
          <p:cNvPr id="3" name="İçerik Yer Tutucusu 2"/>
          <p:cNvSpPr>
            <a:spLocks noGrp="1"/>
          </p:cNvSpPr>
          <p:nvPr>
            <p:ph idx="1"/>
          </p:nvPr>
        </p:nvSpPr>
        <p:spPr/>
        <p:txBody>
          <a:bodyPr>
            <a:normAutofit fontScale="92500"/>
          </a:bodyPr>
          <a:lstStyle/>
          <a:p>
            <a:pPr marL="0" indent="0">
              <a:lnSpc>
                <a:spcPct val="120000"/>
              </a:lnSpc>
              <a:buNone/>
            </a:pPr>
            <a:r>
              <a:rPr lang="tr-TR" b="1" dirty="0">
                <a:solidFill>
                  <a:srgbClr val="00B050"/>
                </a:solidFill>
              </a:rPr>
              <a:t>Hanbeli Ekolünün Yayıldığı </a:t>
            </a:r>
            <a:r>
              <a:rPr lang="tr-TR" b="1" dirty="0" smtClean="0">
                <a:solidFill>
                  <a:srgbClr val="00B050"/>
                </a:solidFill>
              </a:rPr>
              <a:t>Coğrafya</a:t>
            </a:r>
          </a:p>
          <a:p>
            <a:pPr marL="0" indent="0">
              <a:lnSpc>
                <a:spcPct val="120000"/>
              </a:lnSpc>
              <a:buNone/>
            </a:pPr>
            <a:r>
              <a:rPr lang="tr-TR" dirty="0" smtClean="0"/>
              <a:t>Hanbelî </a:t>
            </a:r>
            <a:r>
              <a:rPr lang="tr-TR" dirty="0"/>
              <a:t>mezhebinin yayıldığı alanlar diğer üç Sünni mezhebe nazaran oldukça </a:t>
            </a:r>
            <a:r>
              <a:rPr lang="tr-TR" dirty="0" smtClean="0"/>
              <a:t>sınırlıdır. </a:t>
            </a:r>
            <a:r>
              <a:rPr lang="tr-TR" dirty="0"/>
              <a:t>Önce </a:t>
            </a:r>
            <a:r>
              <a:rPr lang="tr-TR" dirty="0" err="1"/>
              <a:t>Bağdat’da</a:t>
            </a:r>
            <a:r>
              <a:rPr lang="tr-TR" dirty="0"/>
              <a:t>, daha sonra Irak’ın dışına taşarak Hicaz, Suriye ve Mısır gibi ülkelerde taraftar bulmuştur. On sekizinci yüzyılda Arabistan’ın </a:t>
            </a:r>
            <a:r>
              <a:rPr lang="tr-TR" dirty="0" err="1"/>
              <a:t>Necd</a:t>
            </a:r>
            <a:r>
              <a:rPr lang="tr-TR" dirty="0"/>
              <a:t> bölgesinde Muhammed b. </a:t>
            </a:r>
            <a:r>
              <a:rPr lang="tr-TR" dirty="0" err="1"/>
              <a:t>Abdilvehhâb</a:t>
            </a:r>
            <a:r>
              <a:rPr lang="tr-TR" dirty="0"/>
              <a:t> önderliğinde başlayan “</a:t>
            </a:r>
            <a:r>
              <a:rPr lang="tr-TR" dirty="0" err="1"/>
              <a:t>Vehhâbî</a:t>
            </a:r>
            <a:r>
              <a:rPr lang="tr-TR" dirty="0"/>
              <a:t> Hareketi” neticesinde Hanbelî ekolü etkinliğini artırmıştır. Günümüzde Suudi Arabistan’ın resmi mezhebi olan </a:t>
            </a:r>
            <a:r>
              <a:rPr lang="tr-TR" dirty="0" err="1"/>
              <a:t>Hanbelîliğin</a:t>
            </a:r>
            <a:r>
              <a:rPr lang="tr-TR" dirty="0"/>
              <a:t>, Kuveyt ve körfez ülkelerinde de mensupları bulunmaktadır. </a:t>
            </a:r>
          </a:p>
        </p:txBody>
      </p:sp>
    </p:spTree>
    <p:extLst>
      <p:ext uri="{BB962C8B-B14F-4D97-AF65-F5344CB8AC3E}">
        <p14:creationId xmlns:p14="http://schemas.microsoft.com/office/powerpoint/2010/main" val="488700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Zeydi Ekolü</a:t>
            </a:r>
            <a:endParaRPr lang="tr-TR" b="1" dirty="0">
              <a:solidFill>
                <a:srgbClr val="00B050"/>
              </a:solidFill>
            </a:endParaRPr>
          </a:p>
        </p:txBody>
      </p:sp>
      <p:sp>
        <p:nvSpPr>
          <p:cNvPr id="3" name="İçerik Yer Tutucusu 2"/>
          <p:cNvSpPr>
            <a:spLocks noGrp="1"/>
          </p:cNvSpPr>
          <p:nvPr>
            <p:ph idx="1"/>
          </p:nvPr>
        </p:nvSpPr>
        <p:spPr/>
        <p:txBody>
          <a:bodyPr>
            <a:normAutofit/>
          </a:bodyPr>
          <a:lstStyle/>
          <a:p>
            <a:pPr marL="0" indent="0">
              <a:lnSpc>
                <a:spcPct val="120000"/>
              </a:lnSpc>
              <a:buNone/>
            </a:pPr>
            <a:r>
              <a:rPr lang="tr-TR" dirty="0"/>
              <a:t>Bu ekolün mensupları imam olarak Hz. Hüseyin’in oğlu Ali </a:t>
            </a:r>
            <a:r>
              <a:rPr lang="tr-TR" dirty="0" err="1"/>
              <a:t>Zeynelabidin’in</a:t>
            </a:r>
            <a:r>
              <a:rPr lang="tr-TR" dirty="0"/>
              <a:t> oğlu </a:t>
            </a:r>
            <a:r>
              <a:rPr lang="tr-TR" dirty="0" err="1"/>
              <a:t>Zeyd</a:t>
            </a:r>
            <a:r>
              <a:rPr lang="tr-TR" dirty="0"/>
              <a:t> b. Ali’yi kabul etmektedirler. Diğer Şii grupları </a:t>
            </a:r>
            <a:r>
              <a:rPr lang="tr-TR" dirty="0" err="1"/>
              <a:t>Ca’feriler</a:t>
            </a:r>
            <a:r>
              <a:rPr lang="tr-TR" dirty="0"/>
              <a:t> ve </a:t>
            </a:r>
            <a:r>
              <a:rPr lang="tr-TR" dirty="0" err="1"/>
              <a:t>İsmaililer</a:t>
            </a:r>
            <a:r>
              <a:rPr lang="tr-TR" dirty="0"/>
              <a:t> ise </a:t>
            </a:r>
            <a:r>
              <a:rPr lang="tr-TR" dirty="0" err="1"/>
              <a:t>Zeyd</a:t>
            </a:r>
            <a:r>
              <a:rPr lang="tr-TR" dirty="0"/>
              <a:t> b. Ali’nin ağabeyi Muhammed Bakır’ın imam olduğunu savunmaktadır. </a:t>
            </a:r>
            <a:endParaRPr lang="tr-TR" dirty="0" smtClean="0"/>
          </a:p>
        </p:txBody>
      </p:sp>
    </p:spTree>
    <p:extLst>
      <p:ext uri="{BB962C8B-B14F-4D97-AF65-F5344CB8AC3E}">
        <p14:creationId xmlns:p14="http://schemas.microsoft.com/office/powerpoint/2010/main" val="3311002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Zeydi Ekolü</a:t>
            </a:r>
            <a:endParaRPr lang="tr-TR" dirty="0"/>
          </a:p>
        </p:txBody>
      </p:sp>
      <p:sp>
        <p:nvSpPr>
          <p:cNvPr id="3" name="İçerik Yer Tutucusu 2"/>
          <p:cNvSpPr>
            <a:spLocks noGrp="1"/>
          </p:cNvSpPr>
          <p:nvPr>
            <p:ph idx="1"/>
          </p:nvPr>
        </p:nvSpPr>
        <p:spPr/>
        <p:txBody>
          <a:bodyPr>
            <a:normAutofit fontScale="92500"/>
          </a:bodyPr>
          <a:lstStyle/>
          <a:p>
            <a:pPr>
              <a:lnSpc>
                <a:spcPct val="150000"/>
              </a:lnSpc>
            </a:pPr>
            <a:r>
              <a:rPr lang="tr-TR" dirty="0" err="1"/>
              <a:t>Zeyd</a:t>
            </a:r>
            <a:r>
              <a:rPr lang="tr-TR" dirty="0"/>
              <a:t> b. Ali Kur’an, hadis ve fıkıh konularında döneminin seçkin ilim adamları arasında kabul edilmektedir. Babasından ve ağabeyi Muhammed Bakır’dan ilim almıştır. Fıkıhta başvurduğu kaynaklar daha sonraki </a:t>
            </a:r>
            <a:r>
              <a:rPr lang="tr-TR" dirty="0" err="1"/>
              <a:t>Zeydî</a:t>
            </a:r>
            <a:r>
              <a:rPr lang="tr-TR" dirty="0"/>
              <a:t> âlimlerin tespitlerine göre </a:t>
            </a:r>
            <a:r>
              <a:rPr lang="tr-TR" dirty="0" err="1"/>
              <a:t>Kitab</a:t>
            </a:r>
            <a:r>
              <a:rPr lang="tr-TR" dirty="0"/>
              <a:t>, Sünnet, </a:t>
            </a:r>
            <a:r>
              <a:rPr lang="tr-TR" dirty="0" err="1"/>
              <a:t>icmâ</a:t>
            </a:r>
            <a:r>
              <a:rPr lang="tr-TR" dirty="0"/>
              <a:t>, kıyas, </a:t>
            </a:r>
            <a:r>
              <a:rPr lang="tr-TR" dirty="0" err="1"/>
              <a:t>istihsan</a:t>
            </a:r>
            <a:r>
              <a:rPr lang="tr-TR" dirty="0"/>
              <a:t>, </a:t>
            </a:r>
            <a:r>
              <a:rPr lang="tr-TR" dirty="0" err="1"/>
              <a:t>mürsel</a:t>
            </a:r>
            <a:r>
              <a:rPr lang="tr-TR" dirty="0"/>
              <a:t> maslahat ve akıl şeklinde sıralanmaktadır. Aklın fonksiyonu başka bir delil bulunmadığında, hüsün </a:t>
            </a:r>
            <a:r>
              <a:rPr lang="tr-TR" dirty="0" err="1"/>
              <a:t>kubuh</a:t>
            </a:r>
            <a:r>
              <a:rPr lang="tr-TR" dirty="0"/>
              <a:t> kavramları bağlamında, fayda ve zarar ilkelerinden hareketle olayların çözüme </a:t>
            </a:r>
            <a:r>
              <a:rPr lang="tr-TR" dirty="0" smtClean="0"/>
              <a:t>kavuşturulmasıdır.</a:t>
            </a:r>
            <a:endParaRPr lang="tr-TR" b="1" dirty="0">
              <a:solidFill>
                <a:srgbClr val="00B050"/>
              </a:solidFill>
            </a:endParaRPr>
          </a:p>
        </p:txBody>
      </p:sp>
    </p:spTree>
    <p:extLst>
      <p:ext uri="{BB962C8B-B14F-4D97-AF65-F5344CB8AC3E}">
        <p14:creationId xmlns:p14="http://schemas.microsoft.com/office/powerpoint/2010/main" val="6858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smtClean="0"/>
              <a:t>Bu derste; İslam fıkıh ekolleri üzerinde duracağız.</a:t>
            </a:r>
          </a:p>
          <a:p>
            <a:pPr>
              <a:lnSpc>
                <a:spcPct val="150000"/>
              </a:lnSpc>
            </a:pPr>
            <a:r>
              <a:rPr lang="tr-TR" dirty="0" smtClean="0"/>
              <a:t>Bu bağlamda Hanefi, Maliki, Şafii, Hanbeli, Zeydi ve </a:t>
            </a:r>
            <a:r>
              <a:rPr lang="tr-TR" dirty="0" err="1" smtClean="0"/>
              <a:t>Ca’feri</a:t>
            </a:r>
            <a:r>
              <a:rPr lang="tr-TR" dirty="0" smtClean="0"/>
              <a:t> fıkıh ekollerinin kurucularından, temel fıkhi yaklaşımlarından, başlıca özelliklerinden ve yayıldıkları coğrafyalardan bahsedeceğiz.</a:t>
            </a:r>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Zeydi Ekolü</a:t>
            </a:r>
            <a:endParaRPr lang="tr-TR" dirty="0"/>
          </a:p>
        </p:txBody>
      </p:sp>
      <p:sp>
        <p:nvSpPr>
          <p:cNvPr id="3" name="İçerik Yer Tutucusu 2"/>
          <p:cNvSpPr>
            <a:spLocks noGrp="1"/>
          </p:cNvSpPr>
          <p:nvPr>
            <p:ph idx="1"/>
          </p:nvPr>
        </p:nvSpPr>
        <p:spPr/>
        <p:txBody>
          <a:bodyPr>
            <a:normAutofit/>
          </a:bodyPr>
          <a:lstStyle/>
          <a:p>
            <a:pPr>
              <a:lnSpc>
                <a:spcPct val="120000"/>
              </a:lnSpc>
            </a:pPr>
            <a:r>
              <a:rPr lang="tr-TR" dirty="0" err="1"/>
              <a:t>Zeydiler’in</a:t>
            </a:r>
            <a:r>
              <a:rPr lang="tr-TR" dirty="0"/>
              <a:t> Şii grupları içerisinde Sünnilere en yakın olan grup olduğu kabul edilmektedir. Nitekim </a:t>
            </a:r>
            <a:r>
              <a:rPr lang="tr-TR" dirty="0" err="1"/>
              <a:t>Zeydîler</a:t>
            </a:r>
            <a:r>
              <a:rPr lang="tr-TR" dirty="0"/>
              <a:t>, Hz. Ali’den önceki üç halifenin hilafetini de meşru kabul etmektedirler. Mest üzerine meshi ve </a:t>
            </a:r>
            <a:r>
              <a:rPr lang="tr-TR" dirty="0" err="1"/>
              <a:t>ehl</a:t>
            </a:r>
            <a:r>
              <a:rPr lang="tr-TR" dirty="0"/>
              <a:t>-i kitap hanımlarla evlenmeyi caiz görmemek, gayri </a:t>
            </a:r>
            <a:r>
              <a:rPr lang="tr-TR" dirty="0" err="1"/>
              <a:t>müslimin</a:t>
            </a:r>
            <a:r>
              <a:rPr lang="tr-TR" dirty="0"/>
              <a:t> kestiği hayvanın yenmeyeceğini benimsemek gibi Sünnilerle uyuşmayan </a:t>
            </a:r>
            <a:r>
              <a:rPr lang="tr-TR" dirty="0" err="1"/>
              <a:t>ictihadları</a:t>
            </a:r>
            <a:r>
              <a:rPr lang="tr-TR" dirty="0"/>
              <a:t> da vardır. Bu arada </a:t>
            </a:r>
            <a:r>
              <a:rPr lang="tr-TR" dirty="0" err="1"/>
              <a:t>mut’a</a:t>
            </a:r>
            <a:r>
              <a:rPr lang="tr-TR" dirty="0"/>
              <a:t> nikâhını kabul etmeyerek bu konuda diğer bir Şii grubu olan </a:t>
            </a:r>
            <a:r>
              <a:rPr lang="tr-TR" dirty="0" err="1"/>
              <a:t>Ca’ferilerden</a:t>
            </a:r>
            <a:r>
              <a:rPr lang="tr-TR" dirty="0"/>
              <a:t> </a:t>
            </a:r>
            <a:r>
              <a:rPr lang="tr-TR" dirty="0" smtClean="0"/>
              <a:t>ayrılmışlardır</a:t>
            </a:r>
            <a:r>
              <a:rPr lang="tr-TR" dirty="0"/>
              <a:t>. </a:t>
            </a:r>
          </a:p>
        </p:txBody>
      </p:sp>
    </p:spTree>
    <p:extLst>
      <p:ext uri="{BB962C8B-B14F-4D97-AF65-F5344CB8AC3E}">
        <p14:creationId xmlns:p14="http://schemas.microsoft.com/office/powerpoint/2010/main" val="477889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lstStyle/>
          <a:p>
            <a:pPr>
              <a:lnSpc>
                <a:spcPct val="120000"/>
              </a:lnSpc>
            </a:pPr>
            <a:r>
              <a:rPr lang="tr-TR" dirty="0"/>
              <a:t>Zeydiler </a:t>
            </a:r>
            <a:r>
              <a:rPr lang="tr-TR" b="1" dirty="0" err="1">
                <a:solidFill>
                  <a:srgbClr val="00B050"/>
                </a:solidFill>
              </a:rPr>
              <a:t>ictihad</a:t>
            </a:r>
            <a:r>
              <a:rPr lang="tr-TR" dirty="0"/>
              <a:t> konusuna önem vermişler, </a:t>
            </a:r>
            <a:r>
              <a:rPr lang="tr-TR" b="1" dirty="0" err="1">
                <a:solidFill>
                  <a:srgbClr val="00B050"/>
                </a:solidFill>
              </a:rPr>
              <a:t>ictihad</a:t>
            </a:r>
            <a:r>
              <a:rPr lang="tr-TR" b="1" dirty="0">
                <a:solidFill>
                  <a:srgbClr val="00B050"/>
                </a:solidFill>
              </a:rPr>
              <a:t> kapısının kapanmayacağı görüşünü </a:t>
            </a:r>
            <a:r>
              <a:rPr lang="tr-TR" b="1" dirty="0" smtClean="0">
                <a:solidFill>
                  <a:srgbClr val="00B050"/>
                </a:solidFill>
              </a:rPr>
              <a:t>benimsemişlerdir.</a:t>
            </a:r>
          </a:p>
          <a:p>
            <a:pPr>
              <a:lnSpc>
                <a:spcPct val="120000"/>
              </a:lnSpc>
            </a:pPr>
            <a:r>
              <a:rPr lang="tr-TR" b="1" dirty="0" smtClean="0">
                <a:solidFill>
                  <a:srgbClr val="00B050"/>
                </a:solidFill>
              </a:rPr>
              <a:t>Zeydi </a:t>
            </a:r>
            <a:r>
              <a:rPr lang="tr-TR" b="1" dirty="0">
                <a:solidFill>
                  <a:srgbClr val="00B050"/>
                </a:solidFill>
              </a:rPr>
              <a:t>Ekolünün Yayıldığı Coğrafya</a:t>
            </a:r>
          </a:p>
          <a:p>
            <a:pPr>
              <a:lnSpc>
                <a:spcPct val="120000"/>
              </a:lnSpc>
            </a:pPr>
            <a:r>
              <a:rPr lang="tr-TR" dirty="0" smtClean="0"/>
              <a:t>Zeydiler </a:t>
            </a:r>
            <a:r>
              <a:rPr lang="tr-TR" dirty="0"/>
              <a:t>günümüzde yoğun olarak Yemen’de yaşamaktadırlar. </a:t>
            </a:r>
            <a:r>
              <a:rPr lang="tr-TR" dirty="0" err="1"/>
              <a:t>Zeydilik</a:t>
            </a:r>
            <a:r>
              <a:rPr lang="tr-TR" dirty="0"/>
              <a:t> Yemen’in resmi mezhebidir. </a:t>
            </a:r>
          </a:p>
        </p:txBody>
      </p:sp>
    </p:spTree>
    <p:extLst>
      <p:ext uri="{BB962C8B-B14F-4D97-AF65-F5344CB8AC3E}">
        <p14:creationId xmlns:p14="http://schemas.microsoft.com/office/powerpoint/2010/main" val="3525811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Ca’feri</a:t>
            </a:r>
            <a:r>
              <a:rPr lang="tr-TR" b="1" dirty="0" smtClean="0">
                <a:solidFill>
                  <a:srgbClr val="C00000"/>
                </a:solidFill>
              </a:rPr>
              <a:t> Ekolü</a:t>
            </a:r>
            <a:endParaRPr lang="tr-TR" b="1" dirty="0">
              <a:solidFill>
                <a:srgbClr val="C00000"/>
              </a:solidFill>
            </a:endParaRPr>
          </a:p>
        </p:txBody>
      </p:sp>
      <p:sp>
        <p:nvSpPr>
          <p:cNvPr id="3" name="İçerik Yer Tutucusu 2"/>
          <p:cNvSpPr>
            <a:spLocks noGrp="1"/>
          </p:cNvSpPr>
          <p:nvPr>
            <p:ph idx="1"/>
          </p:nvPr>
        </p:nvSpPr>
        <p:spPr/>
        <p:txBody>
          <a:bodyPr/>
          <a:lstStyle/>
          <a:p>
            <a:pPr>
              <a:lnSpc>
                <a:spcPct val="150000"/>
              </a:lnSpc>
            </a:pPr>
            <a:r>
              <a:rPr lang="tr-TR" dirty="0"/>
              <a:t>Şiilerin en kalabalık grubunu teşkil eden </a:t>
            </a:r>
            <a:r>
              <a:rPr lang="tr-TR" dirty="0" err="1"/>
              <a:t>Ca’feriler</a:t>
            </a:r>
            <a:r>
              <a:rPr lang="tr-TR" dirty="0"/>
              <a:t>, hilafetin Hz. Ali ve Hz. Fatıma’nın soyundan gelen on iki imama has olduğu görüşünü savunmaktadırlar. Bu grup “</a:t>
            </a:r>
            <a:r>
              <a:rPr lang="tr-TR" dirty="0" err="1"/>
              <a:t>imamiyye</a:t>
            </a:r>
            <a:r>
              <a:rPr lang="tr-TR" dirty="0"/>
              <a:t>” ve “</a:t>
            </a:r>
            <a:r>
              <a:rPr lang="tr-TR" dirty="0" err="1"/>
              <a:t>isnâaşeriyye</a:t>
            </a:r>
            <a:r>
              <a:rPr lang="tr-TR" dirty="0"/>
              <a:t>” adıyla da anılmaktadır. Ekol, altıncı imam Cafer es-Sadık’a nispet edilmektedir. </a:t>
            </a:r>
          </a:p>
        </p:txBody>
      </p:sp>
    </p:spTree>
    <p:extLst>
      <p:ext uri="{BB962C8B-B14F-4D97-AF65-F5344CB8AC3E}">
        <p14:creationId xmlns:p14="http://schemas.microsoft.com/office/powerpoint/2010/main" val="3115646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Ca’feri</a:t>
            </a:r>
            <a:r>
              <a:rPr lang="tr-TR" b="1" dirty="0" smtClean="0">
                <a:solidFill>
                  <a:srgbClr val="C00000"/>
                </a:solidFill>
              </a:rPr>
              <a:t> Ekolü</a:t>
            </a:r>
            <a:endParaRPr lang="tr-TR" dirty="0">
              <a:solidFill>
                <a:srgbClr val="C00000"/>
              </a:solidFill>
            </a:endParaRPr>
          </a:p>
        </p:txBody>
      </p:sp>
      <p:sp>
        <p:nvSpPr>
          <p:cNvPr id="3" name="İçerik Yer Tutucusu 2"/>
          <p:cNvSpPr>
            <a:spLocks noGrp="1"/>
          </p:cNvSpPr>
          <p:nvPr>
            <p:ph idx="1"/>
          </p:nvPr>
        </p:nvSpPr>
        <p:spPr/>
        <p:txBody>
          <a:bodyPr>
            <a:normAutofit/>
          </a:bodyPr>
          <a:lstStyle/>
          <a:p>
            <a:pPr marL="0" indent="0">
              <a:lnSpc>
                <a:spcPct val="150000"/>
              </a:lnSpc>
              <a:buNone/>
            </a:pPr>
            <a:r>
              <a:rPr lang="tr-TR" dirty="0" err="1"/>
              <a:t>Ca’ferilerin</a:t>
            </a:r>
            <a:r>
              <a:rPr lang="tr-TR" dirty="0"/>
              <a:t> fıkhi konularda başvuru kaynakları </a:t>
            </a:r>
            <a:r>
              <a:rPr lang="tr-TR" dirty="0" err="1"/>
              <a:t>Kitab</a:t>
            </a:r>
            <a:r>
              <a:rPr lang="tr-TR" dirty="0"/>
              <a:t>, Sünnet, </a:t>
            </a:r>
            <a:r>
              <a:rPr lang="tr-TR" dirty="0" err="1"/>
              <a:t>icmâ</a:t>
            </a:r>
            <a:r>
              <a:rPr lang="tr-TR" dirty="0"/>
              <a:t> ve akıldır. Sünnet kapsamında </a:t>
            </a:r>
            <a:r>
              <a:rPr lang="tr-TR" dirty="0" err="1"/>
              <a:t>ehl</a:t>
            </a:r>
            <a:r>
              <a:rPr lang="tr-TR" dirty="0"/>
              <a:t>-i </a:t>
            </a:r>
            <a:r>
              <a:rPr lang="tr-TR" dirty="0" err="1"/>
              <a:t>beyt</a:t>
            </a:r>
            <a:r>
              <a:rPr lang="tr-TR" dirty="0"/>
              <a:t> ve </a:t>
            </a:r>
            <a:r>
              <a:rPr lang="tr-TR" dirty="0" err="1"/>
              <a:t>ehl</a:t>
            </a:r>
            <a:r>
              <a:rPr lang="tr-TR" dirty="0"/>
              <a:t>-i </a:t>
            </a:r>
            <a:r>
              <a:rPr lang="tr-TR" dirty="0" err="1"/>
              <a:t>beyt</a:t>
            </a:r>
            <a:r>
              <a:rPr lang="tr-TR" dirty="0"/>
              <a:t> taraftarı olan bazı </a:t>
            </a:r>
            <a:r>
              <a:rPr lang="tr-TR" dirty="0" err="1"/>
              <a:t>sahabiler</a:t>
            </a:r>
            <a:r>
              <a:rPr lang="tr-TR" dirty="0"/>
              <a:t> kanalıyla gelen rivayetleri kabul etmektedirler. Yalnızca peygamberin sözleri değil, masum imamların sözleri de Sünnet kapsamındadır. </a:t>
            </a:r>
            <a:r>
              <a:rPr lang="tr-TR" dirty="0" err="1"/>
              <a:t>Ca’ferilere</a:t>
            </a:r>
            <a:r>
              <a:rPr lang="tr-TR" dirty="0"/>
              <a:t> göre </a:t>
            </a:r>
            <a:r>
              <a:rPr lang="tr-TR" dirty="0" err="1"/>
              <a:t>icmâ</a:t>
            </a:r>
            <a:r>
              <a:rPr lang="tr-TR" dirty="0"/>
              <a:t> masum imamlardan birinin görüşü üzerinde gerçekleşen ittifaktır. </a:t>
            </a:r>
            <a:endParaRPr lang="tr-TR" dirty="0" smtClean="0"/>
          </a:p>
        </p:txBody>
      </p:sp>
    </p:spTree>
    <p:extLst>
      <p:ext uri="{BB962C8B-B14F-4D97-AF65-F5344CB8AC3E}">
        <p14:creationId xmlns:p14="http://schemas.microsoft.com/office/powerpoint/2010/main" val="3058880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Ca’feri</a:t>
            </a:r>
            <a:r>
              <a:rPr lang="tr-TR" b="1" dirty="0" smtClean="0">
                <a:solidFill>
                  <a:srgbClr val="C00000"/>
                </a:solidFill>
              </a:rPr>
              <a:t> Ekolü</a:t>
            </a:r>
            <a:endParaRPr lang="tr-TR" b="1" dirty="0">
              <a:solidFill>
                <a:srgbClr val="C00000"/>
              </a:solidFill>
            </a:endParaRPr>
          </a:p>
        </p:txBody>
      </p:sp>
      <p:sp>
        <p:nvSpPr>
          <p:cNvPr id="3" name="İçerik Yer Tutucusu 2"/>
          <p:cNvSpPr>
            <a:spLocks noGrp="1"/>
          </p:cNvSpPr>
          <p:nvPr>
            <p:ph idx="1"/>
          </p:nvPr>
        </p:nvSpPr>
        <p:spPr/>
        <p:txBody>
          <a:bodyPr>
            <a:normAutofit/>
          </a:bodyPr>
          <a:lstStyle/>
          <a:p>
            <a:r>
              <a:rPr lang="tr-TR" dirty="0"/>
              <a:t>Aklın hükmü de, hüsün-</a:t>
            </a:r>
            <a:r>
              <a:rPr lang="tr-TR" dirty="0" err="1"/>
              <a:t>kubuh</a:t>
            </a:r>
            <a:r>
              <a:rPr lang="tr-TR" dirty="0"/>
              <a:t> kavramlarından hareketle, fayda ve zarar ilkeleri çerçevesinde bir meseleyi çözüme kavuşturmaktır. Bu bağlamda geliştirdikleri </a:t>
            </a:r>
            <a:r>
              <a:rPr lang="tr-TR" dirty="0" err="1"/>
              <a:t>berâet</a:t>
            </a:r>
            <a:r>
              <a:rPr lang="tr-TR" dirty="0"/>
              <a:t>, </a:t>
            </a:r>
            <a:r>
              <a:rPr lang="tr-TR" dirty="0" err="1"/>
              <a:t>ihtiyât</a:t>
            </a:r>
            <a:r>
              <a:rPr lang="tr-TR" dirty="0"/>
              <a:t>, </a:t>
            </a:r>
            <a:r>
              <a:rPr lang="tr-TR" dirty="0" err="1"/>
              <a:t>tahyîr</a:t>
            </a:r>
            <a:r>
              <a:rPr lang="tr-TR" dirty="0"/>
              <a:t> ve </a:t>
            </a:r>
            <a:r>
              <a:rPr lang="tr-TR" dirty="0" err="1"/>
              <a:t>istıshâb</a:t>
            </a:r>
            <a:r>
              <a:rPr lang="tr-TR" dirty="0"/>
              <a:t> gibi ilkeler de </a:t>
            </a:r>
            <a:r>
              <a:rPr lang="tr-TR" dirty="0" smtClean="0"/>
              <a:t>bulunmaktadır.</a:t>
            </a:r>
          </a:p>
          <a:p>
            <a:r>
              <a:rPr lang="tr-TR" dirty="0" err="1" smtClean="0"/>
              <a:t>İctihad</a:t>
            </a:r>
            <a:r>
              <a:rPr lang="tr-TR" dirty="0" smtClean="0"/>
              <a:t> </a:t>
            </a:r>
            <a:r>
              <a:rPr lang="tr-TR" dirty="0"/>
              <a:t>kapısının daima açık olduğunu savunan </a:t>
            </a:r>
            <a:r>
              <a:rPr lang="tr-TR" dirty="0" err="1"/>
              <a:t>Ca’feriler</a:t>
            </a:r>
            <a:r>
              <a:rPr lang="tr-TR" dirty="0"/>
              <a:t>, kıyası bir başvuru kaynağı olarak </a:t>
            </a:r>
            <a:r>
              <a:rPr lang="tr-TR" dirty="0" smtClean="0"/>
              <a:t>görmemektedirler.</a:t>
            </a:r>
          </a:p>
          <a:p>
            <a:r>
              <a:rPr lang="tr-TR" dirty="0" smtClean="0"/>
              <a:t>Sünni </a:t>
            </a:r>
            <a:r>
              <a:rPr lang="tr-TR" dirty="0"/>
              <a:t>ekollerle ihtilafa düştükleri meseleler arasında muta nikâhını kabul etmeleri, boşamada şahit bulundurulmasını zorunlu görmeleri, </a:t>
            </a:r>
            <a:r>
              <a:rPr lang="tr-TR" dirty="0" err="1"/>
              <a:t>ehl</a:t>
            </a:r>
            <a:r>
              <a:rPr lang="tr-TR" dirty="0"/>
              <a:t>-i kitap kadınlarla evlenmeyi caiz görmemeleri en bilinenlerindendir. </a:t>
            </a:r>
          </a:p>
        </p:txBody>
      </p:sp>
    </p:spTree>
    <p:extLst>
      <p:ext uri="{BB962C8B-B14F-4D97-AF65-F5344CB8AC3E}">
        <p14:creationId xmlns:p14="http://schemas.microsoft.com/office/powerpoint/2010/main" val="2085686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lstStyle/>
          <a:p>
            <a:pPr>
              <a:lnSpc>
                <a:spcPct val="150000"/>
              </a:lnSpc>
            </a:pPr>
            <a:r>
              <a:rPr lang="tr-TR" b="1" dirty="0" err="1" smtClean="0">
                <a:solidFill>
                  <a:srgbClr val="00B050"/>
                </a:solidFill>
              </a:rPr>
              <a:t>Ca’feri</a:t>
            </a:r>
            <a:r>
              <a:rPr lang="tr-TR" b="1" dirty="0" smtClean="0">
                <a:solidFill>
                  <a:srgbClr val="00B050"/>
                </a:solidFill>
              </a:rPr>
              <a:t> </a:t>
            </a:r>
            <a:r>
              <a:rPr lang="tr-TR" b="1" dirty="0">
                <a:solidFill>
                  <a:srgbClr val="00B050"/>
                </a:solidFill>
              </a:rPr>
              <a:t>Ekolünün Yayıldığı Coğrafya</a:t>
            </a:r>
          </a:p>
          <a:p>
            <a:pPr>
              <a:lnSpc>
                <a:spcPct val="150000"/>
              </a:lnSpc>
            </a:pPr>
            <a:r>
              <a:rPr lang="tr-TR" dirty="0" smtClean="0"/>
              <a:t>İran’ın </a:t>
            </a:r>
            <a:r>
              <a:rPr lang="tr-TR" dirty="0"/>
              <a:t>resmi mezhebi olan Caferiliğin Irak, Suriye, Lübnan, Azerbaycan, Afganistan, Pakistan, Hindistan, Mısır ve bazı Kuzey Afrika ülkelerinde de mensupları bulunmaktadır.</a:t>
            </a:r>
          </a:p>
          <a:p>
            <a:endParaRPr lang="tr-TR" dirty="0"/>
          </a:p>
        </p:txBody>
      </p:sp>
    </p:spTree>
    <p:extLst>
      <p:ext uri="{BB962C8B-B14F-4D97-AF65-F5344CB8AC3E}">
        <p14:creationId xmlns:p14="http://schemas.microsoft.com/office/powerpoint/2010/main" val="635403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Odaklanalım!...</a:t>
            </a:r>
            <a:endParaRPr lang="tr-TR" b="1" dirty="0">
              <a:solidFill>
                <a:srgbClr val="00B050"/>
              </a:solidFill>
            </a:endParaRPr>
          </a:p>
        </p:txBody>
      </p:sp>
      <p:sp>
        <p:nvSpPr>
          <p:cNvPr id="3" name="İçerik Yer Tutucusu 2"/>
          <p:cNvSpPr>
            <a:spLocks noGrp="1"/>
          </p:cNvSpPr>
          <p:nvPr>
            <p:ph idx="1"/>
          </p:nvPr>
        </p:nvSpPr>
        <p:spPr/>
        <p:txBody>
          <a:bodyPr/>
          <a:lstStyle/>
          <a:p>
            <a:pPr>
              <a:lnSpc>
                <a:spcPct val="130000"/>
              </a:lnSpc>
            </a:pPr>
            <a:r>
              <a:rPr lang="tr-TR" dirty="0"/>
              <a:t>Ülkemizdeki Müslüman halkın büyük çoğunluğu yaşayan Sünni fıkıh ekolleri içerisinde yer alan Hanefi ekolüne mensuptur. Doğu Anadolu ve Güney Doğu Anadolu bölgelerimizde yine yaşayan Sünni fıkıh ekolleri içerisinde yer alan </a:t>
            </a:r>
            <a:r>
              <a:rPr lang="tr-TR" dirty="0" err="1"/>
              <a:t>Şâfii</a:t>
            </a:r>
            <a:r>
              <a:rPr lang="tr-TR" dirty="0"/>
              <a:t> ekolüne mensup vatandaşlarımız vardır. İstanbul gibi büyük şehirlerde ve bazı doğu illerimizde de Şii çevrede gelişmiş olan </a:t>
            </a:r>
            <a:r>
              <a:rPr lang="tr-TR" dirty="0" err="1"/>
              <a:t>Ca’feri</a:t>
            </a:r>
            <a:r>
              <a:rPr lang="tr-TR" dirty="0"/>
              <a:t> ekolüne mensup vatandaşlarımız bulunmaktadır.</a:t>
            </a:r>
          </a:p>
        </p:txBody>
      </p:sp>
    </p:spTree>
    <p:extLst>
      <p:ext uri="{BB962C8B-B14F-4D97-AF65-F5344CB8AC3E}">
        <p14:creationId xmlns:p14="http://schemas.microsoft.com/office/powerpoint/2010/main" val="2996557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İslam Fıkıh Ekolleri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dirty="0"/>
              <a:t>Hz. Peygamber’in vefatının ardından, gerek </a:t>
            </a:r>
            <a:r>
              <a:rPr lang="tr-TR" dirty="0" err="1"/>
              <a:t>nassların</a:t>
            </a:r>
            <a:r>
              <a:rPr lang="tr-TR" dirty="0"/>
              <a:t> aktarılması gerekse </a:t>
            </a:r>
            <a:r>
              <a:rPr lang="tr-TR" dirty="0" err="1"/>
              <a:t>ictihad</a:t>
            </a:r>
            <a:r>
              <a:rPr lang="tr-TR" dirty="0"/>
              <a:t> ve fetva aracılığıyla fıkhi faaliyeti yönlendiren sahabe nesli, özellikle Hz. Ömer sonrası dönemde çeşitli bölgelere dağılarak kurdukları ilim halkaları ile fıkıhta </a:t>
            </a:r>
            <a:r>
              <a:rPr lang="tr-TR" dirty="0" err="1"/>
              <a:t>ekolleşmenin</a:t>
            </a:r>
            <a:r>
              <a:rPr lang="tr-TR" dirty="0"/>
              <a:t> temellerini atmıştır. Bir sonraki kuşak olan </a:t>
            </a:r>
            <a:r>
              <a:rPr lang="tr-TR" dirty="0" err="1"/>
              <a:t>tabiûn</a:t>
            </a:r>
            <a:r>
              <a:rPr lang="tr-TR" dirty="0"/>
              <a:t> döneminde bölgesel ölçekte </a:t>
            </a:r>
            <a:r>
              <a:rPr lang="tr-TR" dirty="0" err="1"/>
              <a:t>ekolleşmeler</a:t>
            </a:r>
            <a:r>
              <a:rPr lang="tr-TR" dirty="0"/>
              <a:t> kendini göstermiş, oluşan ilim merkezleri içerisinde Hicaz ve Irak öne çıkmıştır.</a:t>
            </a:r>
            <a:endParaRPr lang="tr-TR" dirty="0" smtClean="0"/>
          </a:p>
        </p:txBody>
      </p:sp>
    </p:spTree>
    <p:extLst>
      <p:ext uri="{BB962C8B-B14F-4D97-AF65-F5344CB8AC3E}">
        <p14:creationId xmlns:p14="http://schemas.microsoft.com/office/powerpoint/2010/main" val="216481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İslam Fıkıh Ekolleri</a:t>
            </a:r>
          </a:p>
        </p:txBody>
      </p:sp>
      <p:sp>
        <p:nvSpPr>
          <p:cNvPr id="3" name="İçerik Yer Tutucusu 2"/>
          <p:cNvSpPr>
            <a:spLocks noGrp="1"/>
          </p:cNvSpPr>
          <p:nvPr>
            <p:ph idx="1"/>
          </p:nvPr>
        </p:nvSpPr>
        <p:spPr/>
        <p:txBody>
          <a:bodyPr>
            <a:normAutofit/>
          </a:bodyPr>
          <a:lstStyle/>
          <a:p>
            <a:pPr>
              <a:lnSpc>
                <a:spcPct val="130000"/>
              </a:lnSpc>
            </a:pPr>
            <a:r>
              <a:rPr lang="tr-TR" dirty="0"/>
              <a:t>Zamanla çevre ve hoca farkına dayalı bölgesel ölçütlerden çok metodolojik ayrılıkları esas alan </a:t>
            </a:r>
            <a:r>
              <a:rPr lang="tr-TR" b="1" dirty="0">
                <a:solidFill>
                  <a:srgbClr val="00B050"/>
                </a:solidFill>
              </a:rPr>
              <a:t>“</a:t>
            </a:r>
            <a:r>
              <a:rPr lang="tr-TR" b="1" dirty="0" err="1">
                <a:solidFill>
                  <a:srgbClr val="00B050"/>
                </a:solidFill>
              </a:rPr>
              <a:t>Re’y</a:t>
            </a:r>
            <a:r>
              <a:rPr lang="tr-TR" b="1" dirty="0">
                <a:solidFill>
                  <a:srgbClr val="00B050"/>
                </a:solidFill>
              </a:rPr>
              <a:t>” </a:t>
            </a:r>
            <a:r>
              <a:rPr lang="tr-TR" dirty="0"/>
              <a:t>ve </a:t>
            </a:r>
            <a:r>
              <a:rPr lang="tr-TR" b="1" dirty="0">
                <a:solidFill>
                  <a:srgbClr val="00B050"/>
                </a:solidFill>
              </a:rPr>
              <a:t>“Hadis” </a:t>
            </a:r>
            <a:r>
              <a:rPr lang="tr-TR" dirty="0"/>
              <a:t>ekolleri belirginleşmiş, giderek </a:t>
            </a:r>
            <a:r>
              <a:rPr lang="tr-TR" dirty="0" smtClean="0"/>
              <a:t>Irak </a:t>
            </a:r>
            <a:r>
              <a:rPr lang="tr-TR" dirty="0"/>
              <a:t>rey ekolünün, Hicaz ise hadis ekolünün ağırlıklı olarak faaliyet gösterdiği merkezler halini almıştır. </a:t>
            </a:r>
            <a:r>
              <a:rPr lang="tr-TR" dirty="0" err="1"/>
              <a:t>Tabiûn</a:t>
            </a:r>
            <a:r>
              <a:rPr lang="tr-TR" dirty="0"/>
              <a:t> döneminden bir kuşak sonra ise mevcut fıkıh ekolleri içerisinde şahıs merkezli yeni bir yapılanma başlamıştır.</a:t>
            </a:r>
          </a:p>
        </p:txBody>
      </p:sp>
    </p:spTree>
    <p:extLst>
      <p:ext uri="{BB962C8B-B14F-4D97-AF65-F5344CB8AC3E}">
        <p14:creationId xmlns:p14="http://schemas.microsoft.com/office/powerpoint/2010/main" val="56824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İslam Fıkıh Ekolleri</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pPr>
            <a:r>
              <a:rPr lang="tr-TR" dirty="0" err="1"/>
              <a:t>Müctehid</a:t>
            </a:r>
            <a:r>
              <a:rPr lang="tr-TR" dirty="0"/>
              <a:t> imamlar dönemi olarak anılan bu zaman diliminde, çeşitli fakihler etrafında “mezhep” adıyla yeni bir </a:t>
            </a:r>
            <a:r>
              <a:rPr lang="tr-TR" dirty="0" err="1"/>
              <a:t>ekolleşme</a:t>
            </a:r>
            <a:r>
              <a:rPr lang="tr-TR" dirty="0"/>
              <a:t> kendini göstermiştir. Bu yapılanmada hocaların görüşlerini tedvin eden ve yaygınlaştırmaya çalışan yetişkin talebelerin önemli katkısı olmuştur. Söz konusu dönemde ortaya çıkan ekollerin bir kısmı varlığını günümüze </a:t>
            </a:r>
            <a:r>
              <a:rPr lang="tr-TR" dirty="0" smtClean="0"/>
              <a:t>kadar sürdürmüştür.</a:t>
            </a:r>
            <a:endParaRPr lang="tr-TR" dirty="0"/>
          </a:p>
        </p:txBody>
      </p:sp>
    </p:spTree>
    <p:extLst>
      <p:ext uri="{BB962C8B-B14F-4D97-AF65-F5344CB8AC3E}">
        <p14:creationId xmlns:p14="http://schemas.microsoft.com/office/powerpoint/2010/main" val="233681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İslam Fıkıh Ekolleri</a:t>
            </a:r>
            <a:endParaRPr lang="tr-TR" b="1" dirty="0">
              <a:solidFill>
                <a:srgbClr val="00B050"/>
              </a:solidFill>
            </a:endParaRPr>
          </a:p>
        </p:txBody>
      </p:sp>
      <p:sp>
        <p:nvSpPr>
          <p:cNvPr id="3" name="İçerik Yer Tutucusu 2"/>
          <p:cNvSpPr>
            <a:spLocks noGrp="1"/>
          </p:cNvSpPr>
          <p:nvPr>
            <p:ph idx="1"/>
          </p:nvPr>
        </p:nvSpPr>
        <p:spPr/>
        <p:txBody>
          <a:bodyPr/>
          <a:lstStyle/>
          <a:p>
            <a:pPr>
              <a:lnSpc>
                <a:spcPct val="120000"/>
              </a:lnSpc>
            </a:pPr>
            <a:r>
              <a:rPr lang="tr-TR" dirty="0"/>
              <a:t>Meşhur “dört mezhep” bu grupta yer almaktadır. Bir kısım ekoller ise tarihin belli döneminde etkinliklerini yitirmiş, bu mezheplerin kurucu fakihlerin görüşlerine literatürde mukayese açısından zaman zaman atıf yapılmakla yetinilmiştir. Müslümanların büyük çoğunluğunu teşkil eden Sünni kitlenin yanı sıra Harici ve Şiî çevreler içerisinde de fıkıh ekolleri kendini göstermiştir. Fıkhi anlamda </a:t>
            </a:r>
            <a:r>
              <a:rPr lang="tr-TR" dirty="0" err="1"/>
              <a:t>ekolleşmenin</a:t>
            </a:r>
            <a:r>
              <a:rPr lang="tr-TR" dirty="0"/>
              <a:t> başlangıcında “ihtilaf” olgusunun önemli bir etken olduğu söylenebilir.</a:t>
            </a:r>
          </a:p>
        </p:txBody>
      </p:sp>
    </p:spTree>
    <p:extLst>
      <p:ext uri="{BB962C8B-B14F-4D97-AF65-F5344CB8AC3E}">
        <p14:creationId xmlns:p14="http://schemas.microsoft.com/office/powerpoint/2010/main" val="605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20000"/>
              </a:lnSpc>
            </a:pPr>
            <a:r>
              <a:rPr lang="tr-TR" dirty="0"/>
              <a:t>İslam fıkıhçılarının ihtilafının temel sebebini, ihtilafa ve farklı anlayışlara açık bir alanın bulunması ve onların bu alanın doldurulmasına yönelik farklı metodolojilere sahip olmaları teşkil etmektedir. Bu sebebin somut bir şekilde göründüğü başlıca alanlar </a:t>
            </a:r>
            <a:r>
              <a:rPr lang="tr-TR" dirty="0" smtClean="0"/>
              <a:t>şunlardır:</a:t>
            </a:r>
          </a:p>
        </p:txBody>
      </p:sp>
    </p:spTree>
    <p:extLst>
      <p:ext uri="{BB962C8B-B14F-4D97-AF65-F5344CB8AC3E}">
        <p14:creationId xmlns:p14="http://schemas.microsoft.com/office/powerpoint/2010/main" val="238346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Bilgi Notu…</a:t>
            </a:r>
            <a:endParaRPr lang="tr-TR" dirty="0"/>
          </a:p>
        </p:txBody>
      </p:sp>
      <p:sp>
        <p:nvSpPr>
          <p:cNvPr id="3" name="İçerik Yer Tutucusu 2"/>
          <p:cNvSpPr>
            <a:spLocks noGrp="1"/>
          </p:cNvSpPr>
          <p:nvPr>
            <p:ph idx="1"/>
          </p:nvPr>
        </p:nvSpPr>
        <p:spPr/>
        <p:txBody>
          <a:bodyPr>
            <a:normAutofit/>
          </a:bodyPr>
          <a:lstStyle/>
          <a:p>
            <a:pPr>
              <a:lnSpc>
                <a:spcPct val="120000"/>
              </a:lnSpc>
            </a:pPr>
            <a:r>
              <a:rPr lang="tr-TR" dirty="0"/>
              <a:t>a. Nasların farklı anlaşılması</a:t>
            </a:r>
          </a:p>
          <a:p>
            <a:pPr>
              <a:lnSpc>
                <a:spcPct val="120000"/>
              </a:lnSpc>
            </a:pPr>
            <a:r>
              <a:rPr lang="tr-TR" dirty="0"/>
              <a:t>b. Hadis birikimi ve kabul şartlarındaki farklılık</a:t>
            </a:r>
          </a:p>
          <a:p>
            <a:pPr>
              <a:lnSpc>
                <a:spcPct val="120000"/>
              </a:lnSpc>
            </a:pPr>
            <a:r>
              <a:rPr lang="tr-TR" dirty="0"/>
              <a:t>c. Bazı delillerin kaynak değerindeki ve öncelik sıralamasındaki farklılık</a:t>
            </a:r>
          </a:p>
          <a:p>
            <a:pPr>
              <a:lnSpc>
                <a:spcPct val="120000"/>
              </a:lnSpc>
            </a:pPr>
            <a:r>
              <a:rPr lang="tr-TR" dirty="0"/>
              <a:t>d. Fıkıh anlayış ve nosyonlarındaki farklılık</a:t>
            </a:r>
          </a:p>
          <a:p>
            <a:pPr>
              <a:lnSpc>
                <a:spcPct val="120000"/>
              </a:lnSpc>
            </a:pPr>
            <a:r>
              <a:rPr lang="tr-TR" dirty="0"/>
              <a:t>e. Sosyal ve kültürel çevre farklılığı</a:t>
            </a:r>
          </a:p>
          <a:p>
            <a:pPr>
              <a:lnSpc>
                <a:spcPct val="120000"/>
              </a:lnSpc>
            </a:pPr>
            <a:r>
              <a:rPr lang="tr-TR" dirty="0"/>
              <a:t>f. Siyasi eğilimlerin fıkıh anlayışı üzerindeki etkisi</a:t>
            </a:r>
          </a:p>
          <a:p>
            <a:pPr>
              <a:lnSpc>
                <a:spcPct val="150000"/>
              </a:lnSpc>
            </a:pPr>
            <a:endParaRPr lang="tr-TR" dirty="0" smtClean="0"/>
          </a:p>
        </p:txBody>
      </p:sp>
    </p:spTree>
    <p:extLst>
      <p:ext uri="{BB962C8B-B14F-4D97-AF65-F5344CB8AC3E}">
        <p14:creationId xmlns:p14="http://schemas.microsoft.com/office/powerpoint/2010/main" val="13043286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1953</Words>
  <Application>Microsoft Office PowerPoint</Application>
  <PresentationFormat>Geniş ekran</PresentationFormat>
  <Paragraphs>92</Paragraphs>
  <Slides>36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36</vt:i4>
      </vt:variant>
    </vt:vector>
  </HeadingPairs>
  <TitlesOfParts>
    <vt:vector size="42" baseType="lpstr">
      <vt:lpstr>Adobe Myungjo Std M</vt:lpstr>
      <vt:lpstr>Adobe Caslon Pro</vt:lpstr>
      <vt:lpstr>Arial</vt:lpstr>
      <vt:lpstr>Calibri</vt:lpstr>
      <vt:lpstr>Calibri Light</vt:lpstr>
      <vt:lpstr>Office Teması</vt:lpstr>
      <vt:lpstr> </vt:lpstr>
      <vt:lpstr>PowerPoint Sunusu</vt:lpstr>
      <vt:lpstr>Bu derste neler öğreneceğiz?</vt:lpstr>
      <vt:lpstr>İslam Fıkıh Ekolleri</vt:lpstr>
      <vt:lpstr>İslam Fıkıh Ekolleri</vt:lpstr>
      <vt:lpstr>İslam Fıkıh Ekolleri</vt:lpstr>
      <vt:lpstr>İslam Fıkıh Ekolleri</vt:lpstr>
      <vt:lpstr>Bilgi Notu…</vt:lpstr>
      <vt:lpstr>Bilgi Notu…</vt:lpstr>
      <vt:lpstr>İslam Fıkıh Ekollerinin Sınıflandırılması</vt:lpstr>
      <vt:lpstr>İslam Fıkıh Ekollerinin Sınıflandırılması</vt:lpstr>
      <vt:lpstr>Hanefi Ekolü</vt:lpstr>
      <vt:lpstr>Hanefi Ekolü</vt:lpstr>
      <vt:lpstr>Bilgi Notu!...</vt:lpstr>
      <vt:lpstr>Bilgi Notu!...</vt:lpstr>
      <vt:lpstr>Maliki Ekolü</vt:lpstr>
      <vt:lpstr>Maliki Ekolü</vt:lpstr>
      <vt:lpstr>Maliki Ekolü</vt:lpstr>
      <vt:lpstr>Bilgi Notu…</vt:lpstr>
      <vt:lpstr>Şafii Ekolü</vt:lpstr>
      <vt:lpstr>Şafii Ekolü</vt:lpstr>
      <vt:lpstr>Bilgi Notu…</vt:lpstr>
      <vt:lpstr>Hanbeli Ekolü</vt:lpstr>
      <vt:lpstr>Hanbeli Ekolü</vt:lpstr>
      <vt:lpstr>Hanbeli Ekolü</vt:lpstr>
      <vt:lpstr>Hanbeli Ekolü</vt:lpstr>
      <vt:lpstr>Bilgi Notu…</vt:lpstr>
      <vt:lpstr>Zeydi Ekolü</vt:lpstr>
      <vt:lpstr>Zeydi Ekolü</vt:lpstr>
      <vt:lpstr>Zeydi Ekolü</vt:lpstr>
      <vt:lpstr>Bilgi Notu…</vt:lpstr>
      <vt:lpstr>Ca’feri Ekolü</vt:lpstr>
      <vt:lpstr>Ca’feri Ekolü</vt:lpstr>
      <vt:lpstr>Ca’feri Ekolü</vt:lpstr>
      <vt:lpstr>Bilgi Notu…</vt:lpstr>
      <vt:lpstr>Odaklanalım!...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35</cp:revision>
  <dcterms:created xsi:type="dcterms:W3CDTF">2020-11-30T19:20:16Z</dcterms:created>
  <dcterms:modified xsi:type="dcterms:W3CDTF">2020-12-21T19:33:53Z</dcterms:modified>
</cp:coreProperties>
</file>